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75" r:id="rId2"/>
    <p:sldId id="332" r:id="rId3"/>
    <p:sldId id="667" r:id="rId4"/>
    <p:sldId id="668" r:id="rId5"/>
    <p:sldId id="672" r:id="rId6"/>
    <p:sldId id="671" r:id="rId7"/>
    <p:sldId id="673" r:id="rId8"/>
    <p:sldId id="674" r:id="rId9"/>
    <p:sldId id="678" r:id="rId10"/>
    <p:sldId id="676" r:id="rId11"/>
    <p:sldId id="677" r:id="rId12"/>
    <p:sldId id="679" r:id="rId13"/>
    <p:sldId id="680" r:id="rId14"/>
    <p:sldId id="681" r:id="rId15"/>
    <p:sldId id="682" r:id="rId16"/>
    <p:sldId id="683" r:id="rId17"/>
    <p:sldId id="684" r:id="rId18"/>
    <p:sldId id="685" r:id="rId19"/>
    <p:sldId id="686" r:id="rId20"/>
    <p:sldId id="687" r:id="rId21"/>
    <p:sldId id="688" r:id="rId22"/>
    <p:sldId id="689" r:id="rId23"/>
    <p:sldId id="690" r:id="rId24"/>
    <p:sldId id="691" r:id="rId25"/>
    <p:sldId id="693" r:id="rId26"/>
    <p:sldId id="694" r:id="rId27"/>
    <p:sldId id="695" r:id="rId28"/>
    <p:sldId id="697" r:id="rId29"/>
    <p:sldId id="698" r:id="rId30"/>
    <p:sldId id="699" r:id="rId31"/>
    <p:sldId id="700" r:id="rId32"/>
    <p:sldId id="701" r:id="rId33"/>
    <p:sldId id="70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37">
          <p15:clr>
            <a:srgbClr val="A4A3A4"/>
          </p15:clr>
        </p15:guide>
        <p15:guide id="2" pos="33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000"/>
    <a:srgbClr val="99CC00"/>
    <a:srgbClr val="BF5955"/>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5"/>
    <p:restoredTop sz="94722"/>
  </p:normalViewPr>
  <p:slideViewPr>
    <p:cSldViewPr snapToGrid="0" snapToObjects="1">
      <p:cViewPr>
        <p:scale>
          <a:sx n="50" d="100"/>
          <a:sy n="50" d="100"/>
        </p:scale>
        <p:origin x="-1864" y="-920"/>
      </p:cViewPr>
      <p:guideLst>
        <p:guide orient="horz" pos="3337"/>
        <p:guide pos="5873"/>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2020-11-9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xmlns=""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xmlns=""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xmlns=""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2020-11-9</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xmlns=""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xmlns=""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xmlns=""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xmlns=""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xmlns=""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xmlns=""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xmlns=""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2020-11-9</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xmlns=""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xmlns=""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2020-11-9</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xmlns=""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xmlns=""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3"/>
          <p:cNvSpPr>
            <a:spLocks noGrp="1" noChangeArrowheads="1"/>
          </p:cNvSpPr>
          <p:nvPr>
            <p:ph type="sldNum" sz="quarter" idx="12"/>
          </p:nvPr>
        </p:nvSpPr>
        <p:spPr>
          <a:ln/>
        </p:spPr>
        <p:txBody>
          <a:bodyPr/>
          <a:lstStyle>
            <a:lvl1pPr>
              <a:defRPr/>
            </a:lvl1pPr>
          </a:lstStyle>
          <a:p>
            <a:pPr>
              <a:defRPr/>
            </a:pPr>
            <a:fld id="{9214D84F-F606-450F-AE13-BA2A805BC04F}" type="slidenum">
              <a:rPr lang="zh-CN" altLang="en-US"/>
              <a:pPr>
                <a:defRPr/>
              </a:pPr>
              <a:t>‹#›</a:t>
            </a:fld>
            <a:endParaRPr lang="en-US" altLang="zh-CN"/>
          </a:p>
        </p:txBody>
      </p:sp>
    </p:spTree>
    <p:extLst>
      <p:ext uri="{BB962C8B-B14F-4D97-AF65-F5344CB8AC3E}">
        <p14:creationId xmlns:p14="http://schemas.microsoft.com/office/powerpoint/2010/main" val="8106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r>
              <a:rPr lang="zh-CN" altLang="en-US"/>
              <a:t>November 2012</a:t>
            </a: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r>
              <a:rPr lang="zh-CN" altLang="en-US"/>
              <a:t>Operating System Concepts - Chapter 8 Memory Management - </a:t>
            </a: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C03A221E-71C0-496D-9CBB-327FCE18E1FA}" type="slidenum">
              <a:rPr lang="zh-CN" altLang="en-US"/>
              <a:pPr>
                <a:defRPr/>
              </a:pPr>
              <a:t>‹#›</a:t>
            </a:fld>
            <a:endParaRPr lang="en-US" altLang="zh-CN"/>
          </a:p>
        </p:txBody>
      </p:sp>
    </p:spTree>
    <p:extLst>
      <p:ext uri="{BB962C8B-B14F-4D97-AF65-F5344CB8AC3E}">
        <p14:creationId xmlns:p14="http://schemas.microsoft.com/office/powerpoint/2010/main" val="1215103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zh-CN" altLang="en-US"/>
              <a:t>November 2012</a:t>
            </a: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r>
              <a:rPr lang="zh-CN" altLang="en-US"/>
              <a:t>Operating System Concepts - Chapter 8 Memory Management - </a:t>
            </a: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A67CB30F-3B84-43C1-B0B6-0F5818344FAD}" type="slidenum">
              <a:rPr lang="zh-CN" altLang="en-US"/>
              <a:pPr>
                <a:defRPr/>
              </a:pPr>
              <a:t>‹#›</a:t>
            </a:fld>
            <a:endParaRPr lang="en-US" altLang="zh-CN"/>
          </a:p>
        </p:txBody>
      </p:sp>
    </p:spTree>
    <p:extLst>
      <p:ext uri="{BB962C8B-B14F-4D97-AF65-F5344CB8AC3E}">
        <p14:creationId xmlns:p14="http://schemas.microsoft.com/office/powerpoint/2010/main" val="2004216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xmlns=""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xmlns=""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xmlns=""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xmlns=""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xmlns=""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xmlns=""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xmlns=""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xmlns=""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xmlns=""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xmlns=""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xmlns=""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xmlns=""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xmlns=""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xmlns=""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xmlns=""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2020-11-9</a:t>
            </a:fld>
            <a:endParaRPr kumimoji="1" lang="zh-CN" altLang="en-US" dirty="0"/>
          </a:p>
        </p:txBody>
      </p:sp>
      <p:sp>
        <p:nvSpPr>
          <p:cNvPr id="12" name="灯片编号占位符 5">
            <a:extLst>
              <a:ext uri="{FF2B5EF4-FFF2-40B4-BE49-F238E27FC236}">
                <a16:creationId xmlns:a16="http://schemas.microsoft.com/office/drawing/2014/main" xmlns=""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xmlns=""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xmlns=""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xmlns=""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xmlns=""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2020-11-9</a:t>
            </a:fld>
            <a:endParaRPr kumimoji="1" lang="zh-CN" altLang="en-US" dirty="0"/>
          </a:p>
        </p:txBody>
      </p:sp>
      <p:sp>
        <p:nvSpPr>
          <p:cNvPr id="21" name="灯片编号占位符 5">
            <a:extLst>
              <a:ext uri="{FF2B5EF4-FFF2-40B4-BE49-F238E27FC236}">
                <a16:creationId xmlns:a16="http://schemas.microsoft.com/office/drawing/2014/main" xmlns=""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xmlns=""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xmlns=""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xmlns=""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xmlns=""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xmlns=""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xmlns=""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xmlns=""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2020-11-9</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2020-11-9</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xmlns=""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xmlns=""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2020-11-9</a:t>
            </a:fld>
            <a:endParaRPr kumimoji="1" lang="zh-CN" altLang="en-US"/>
          </a:p>
        </p:txBody>
      </p:sp>
      <p:sp>
        <p:nvSpPr>
          <p:cNvPr id="5" name="页脚占位符 4">
            <a:extLst>
              <a:ext uri="{FF2B5EF4-FFF2-40B4-BE49-F238E27FC236}">
                <a16:creationId xmlns:a16="http://schemas.microsoft.com/office/drawing/2014/main" xmlns=""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xmlns=""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 id="2147483675" r:id="rId15"/>
    <p:sldLayoutId id="2147483676" r:id="rId16"/>
    <p:sldLayoutId id="2147483677" r:id="rId1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en-US" altLang="zh-CN" sz="4400" b="1" dirty="0" smtClean="0">
                <a:solidFill>
                  <a:srgbClr val="FFC000"/>
                </a:solidFill>
                <a:effectLst>
                  <a:outerShdw blurRad="50800" dist="38100" dir="5400000" algn="t" rotWithShape="0">
                    <a:prstClr val="black">
                      <a:alpha val="40000"/>
                    </a:prstClr>
                  </a:outerShdw>
                </a:effectLst>
              </a:rPr>
              <a:t>Chapter </a:t>
            </a:r>
            <a:r>
              <a:rPr kumimoji="1" lang="en-US" altLang="zh-CN" sz="4400" b="1" dirty="0" smtClean="0">
                <a:solidFill>
                  <a:srgbClr val="FFC000"/>
                </a:solidFill>
                <a:effectLst>
                  <a:outerShdw blurRad="50800" dist="38100" dir="5400000" algn="t" rotWithShape="0">
                    <a:prstClr val="black">
                      <a:alpha val="40000"/>
                    </a:prstClr>
                  </a:outerShdw>
                </a:effectLst>
              </a:rPr>
              <a:t>8    </a:t>
            </a:r>
            <a:r>
              <a:rPr kumimoji="1" lang="en-US" altLang="zh-CN" sz="4400" b="1" dirty="0">
                <a:solidFill>
                  <a:srgbClr val="FFC000"/>
                </a:solidFill>
                <a:effectLst>
                  <a:outerShdw blurRad="50800" dist="38100" dir="5400000" algn="t" rotWithShape="0">
                    <a:prstClr val="black">
                      <a:alpha val="40000"/>
                    </a:prstClr>
                  </a:outerShdw>
                </a:effectLst>
              </a:rPr>
              <a:t/>
            </a:r>
            <a:br>
              <a:rPr kumimoji="1" lang="en-US" altLang="zh-CN" sz="4400" b="1" dirty="0">
                <a:solidFill>
                  <a:srgbClr val="FFC000"/>
                </a:solidFill>
                <a:effectLst>
                  <a:outerShdw blurRad="50800" dist="38100" dir="5400000" algn="t" rotWithShape="0">
                    <a:prstClr val="black">
                      <a:alpha val="40000"/>
                    </a:prstClr>
                  </a:outerShdw>
                </a:effectLst>
              </a:rPr>
            </a:br>
            <a:endParaRPr kumimoji="1" lang="en-US" altLang="zh-CN" sz="4400" b="1" dirty="0">
              <a:solidFill>
                <a:srgbClr val="FFC000"/>
              </a:solidFill>
              <a:effectLst>
                <a:outerShdw blurRad="50800" dist="38100" dir="5400000" algn="t" rotWithShape="0">
                  <a:prstClr val="black">
                    <a:alpha val="40000"/>
                  </a:prstClr>
                </a:outerShdw>
              </a:effectLst>
            </a:endParaRPr>
          </a:p>
          <a:p>
            <a:r>
              <a:rPr kumimoji="1" lang="en-US" altLang="zh-CN" sz="4400" b="1" dirty="0">
                <a:solidFill>
                  <a:srgbClr val="FFC000"/>
                </a:solidFill>
                <a:effectLst>
                  <a:outerShdw blurRad="50800" dist="38100" dir="5400000" algn="t" rotWithShape="0">
                    <a:prstClr val="black">
                      <a:alpha val="40000"/>
                    </a:prstClr>
                  </a:outerShdw>
                </a:effectLst>
              </a:rPr>
              <a:t>— </a:t>
            </a:r>
            <a:r>
              <a:rPr kumimoji="1" lang="zh-CN" altLang="en-US" sz="4400" b="1" dirty="0" smtClean="0">
                <a:solidFill>
                  <a:srgbClr val="FFC000"/>
                </a:solidFill>
                <a:effectLst>
                  <a:outerShdw blurRad="50800" dist="38100" dir="5400000" algn="t" rotWithShape="0">
                    <a:prstClr val="black">
                      <a:alpha val="40000"/>
                    </a:prstClr>
                  </a:outerShdw>
                </a:effectLst>
              </a:rPr>
              <a:t>例题与作业</a:t>
            </a:r>
            <a:endParaRPr kumimoji="1" lang="zh-CN" altLang="en-US" sz="4400" b="1" dirty="0">
              <a:solidFill>
                <a:srgbClr val="FFC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1740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pPr marL="342900" lvl="1" indent="-342900" algn="l">
              <a:lnSpc>
                <a:spcPct val="14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On </a:t>
            </a:r>
            <a:r>
              <a:rPr lang="en-US" altLang="zh-CN" sz="2400" dirty="0">
                <a:latin typeface="微软雅黑" panose="020B0503020204020204" pitchFamily="34" charset="-122"/>
                <a:ea typeface="微软雅黑" panose="020B0503020204020204" pitchFamily="34" charset="-122"/>
              </a:rPr>
              <a:t>a simple paging system with 2</a:t>
            </a:r>
            <a:r>
              <a:rPr lang="en-US" altLang="zh-CN" sz="2400" baseline="30000" dirty="0">
                <a:latin typeface="微软雅黑" panose="020B0503020204020204" pitchFamily="34" charset="-122"/>
                <a:ea typeface="微软雅黑" panose="020B0503020204020204" pitchFamily="34" charset="-122"/>
              </a:rPr>
              <a:t>32</a:t>
            </a:r>
            <a:r>
              <a:rPr lang="en-US" altLang="zh-CN" sz="2400" dirty="0">
                <a:latin typeface="微软雅黑" panose="020B0503020204020204" pitchFamily="34" charset="-122"/>
                <a:ea typeface="微软雅黑" panose="020B0503020204020204" pitchFamily="34" charset="-122"/>
              </a:rPr>
              <a:t> bytes of physical memory, 2</a:t>
            </a:r>
            <a:r>
              <a:rPr lang="en-US" altLang="zh-CN" sz="2400" baseline="30000" dirty="0">
                <a:latin typeface="微软雅黑" panose="020B0503020204020204" pitchFamily="34" charset="-122"/>
                <a:ea typeface="微软雅黑" panose="020B0503020204020204" pitchFamily="34" charset="-122"/>
              </a:rPr>
              <a:t>12</a:t>
            </a:r>
            <a:r>
              <a:rPr lang="en-US" altLang="zh-CN" sz="2400" dirty="0">
                <a:latin typeface="微软雅黑" panose="020B0503020204020204" pitchFamily="34" charset="-122"/>
                <a:ea typeface="微软雅黑" panose="020B0503020204020204" pitchFamily="34" charset="-122"/>
              </a:rPr>
              <a:t> pages of the logical address space, and page size of 512=2</a:t>
            </a:r>
            <a:r>
              <a:rPr lang="en-US" altLang="zh-CN" sz="2400" baseline="30000" dirty="0">
                <a:latin typeface="微软雅黑" panose="020B0503020204020204" pitchFamily="34" charset="-122"/>
                <a:ea typeface="微软雅黑" panose="020B0503020204020204" pitchFamily="34" charset="-122"/>
              </a:rPr>
              <a:t>9</a:t>
            </a:r>
            <a:r>
              <a:rPr lang="en-US" altLang="zh-CN" sz="2400" dirty="0">
                <a:latin typeface="微软雅黑" panose="020B0503020204020204" pitchFamily="34" charset="-122"/>
                <a:ea typeface="微软雅黑" panose="020B0503020204020204" pitchFamily="34" charset="-122"/>
              </a:rPr>
              <a:t> bytes</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4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rPr>
              <a:t>how many bits are in a logical address</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4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21 </a:t>
            </a:r>
            <a:r>
              <a:rPr lang="en-US" altLang="zh-CN" sz="2400" dirty="0">
                <a:latin typeface="微软雅黑" panose="020B0503020204020204" pitchFamily="34" charset="-122"/>
                <a:ea typeface="微软雅黑" panose="020B0503020204020204" pitchFamily="34" charset="-122"/>
              </a:rPr>
              <a:t>=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size of logical address space) </a:t>
            </a:r>
          </a:p>
          <a:p>
            <a:pPr marL="576263" lvl="1" indent="-196850">
              <a:lnSpc>
                <a:spcPct val="145000"/>
              </a:lnSpc>
              <a:spcBef>
                <a:spcPct val="20000"/>
              </a:spcBef>
              <a:buClr>
                <a:schemeClr val="hlink"/>
              </a:buClr>
              <a:buSzPct val="55000"/>
            </a:pPr>
            <a:r>
              <a:rPr lang="en-US" altLang="zh-CN" sz="2400" dirty="0">
                <a:latin typeface="微软雅黑" panose="020B0503020204020204" pitchFamily="34" charset="-122"/>
                <a:ea typeface="微软雅黑" panose="020B0503020204020204" pitchFamily="34" charset="-122"/>
              </a:rPr>
              <a:t>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12</a:t>
            </a:r>
            <a:r>
              <a:rPr lang="en-US" altLang="zh-CN" sz="2400" dirty="0">
                <a:latin typeface="微软雅黑" panose="020B0503020204020204" pitchFamily="34" charset="-122"/>
                <a:ea typeface="微软雅黑" panose="020B0503020204020204" pitchFamily="34" charset="-122"/>
              </a:rPr>
              <a:t> pages * page size )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12</a:t>
            </a:r>
            <a:r>
              <a:rPr lang="en-US" altLang="zh-CN" sz="2400" dirty="0">
                <a:latin typeface="微软雅黑" panose="020B0503020204020204" pitchFamily="34" charset="-122"/>
                <a:ea typeface="微软雅黑" panose="020B0503020204020204" pitchFamily="34" charset="-122"/>
              </a:rPr>
              <a:t> * 2</a:t>
            </a:r>
            <a:r>
              <a:rPr lang="en-US" altLang="zh-CN" sz="2400" baseline="30000" dirty="0">
                <a:latin typeface="微软雅黑" panose="020B0503020204020204" pitchFamily="34" charset="-122"/>
                <a:ea typeface="微软雅黑" panose="020B0503020204020204" pitchFamily="34" charset="-122"/>
              </a:rPr>
              <a:t>9</a:t>
            </a:r>
            <a:r>
              <a:rPr lang="en-US" altLang="zh-CN" sz="2400" dirty="0" smtClean="0">
                <a:latin typeface="微软雅黑" panose="020B0503020204020204" pitchFamily="34" charset="-122"/>
                <a:ea typeface="微软雅黑" panose="020B0503020204020204" pitchFamily="34" charset="-122"/>
              </a:rPr>
              <a:t>)</a:t>
            </a:r>
          </a:p>
          <a:p>
            <a:pPr marL="800100" lvl="1" indent="-342900">
              <a:lnSpc>
                <a:spcPct val="14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rPr>
              <a:t>how many bytes are there in a frame? </a:t>
            </a:r>
            <a:endParaRPr lang="en-US" altLang="zh-CN" sz="2400" dirty="0" smtClean="0">
              <a:latin typeface="微软雅黑" panose="020B0503020204020204" pitchFamily="34" charset="-122"/>
              <a:ea typeface="微软雅黑" panose="020B0503020204020204" pitchFamily="34" charset="-122"/>
            </a:endParaRPr>
          </a:p>
          <a:p>
            <a:pPr marL="1257300" lvl="2" indent="-342900">
              <a:lnSpc>
                <a:spcPct val="14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512 </a:t>
            </a:r>
            <a:r>
              <a:rPr lang="en-US" altLang="zh-CN" sz="2400" dirty="0">
                <a:latin typeface="微软雅黑" panose="020B0503020204020204" pitchFamily="34" charset="-122"/>
                <a:ea typeface="微软雅黑" panose="020B0503020204020204" pitchFamily="34" charset="-122"/>
              </a:rPr>
              <a:t>bytes, the same as that in a </a:t>
            </a:r>
            <a:r>
              <a:rPr lang="en-US" altLang="zh-CN" sz="2400" dirty="0" smtClean="0">
                <a:latin typeface="微软雅黑" panose="020B0503020204020204" pitchFamily="34" charset="-122"/>
                <a:ea typeface="微软雅黑" panose="020B0503020204020204" pitchFamily="34" charset="-122"/>
              </a:rPr>
              <a:t>page</a:t>
            </a:r>
          </a:p>
          <a:p>
            <a:pPr marL="800100" lvl="1" indent="-342900">
              <a:lnSpc>
                <a:spcPct val="14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rPr>
              <a:t>how many bits in the physical address specify the frame number</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4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23 </a:t>
            </a:r>
            <a:r>
              <a:rPr lang="en-US" altLang="zh-CN" sz="2400" dirty="0">
                <a:latin typeface="微软雅黑" panose="020B0503020204020204" pitchFamily="34" charset="-122"/>
                <a:ea typeface="微软雅黑" panose="020B0503020204020204" pitchFamily="34" charset="-122"/>
              </a:rPr>
              <a:t>=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(physical memory size2</a:t>
            </a:r>
            <a:r>
              <a:rPr lang="en-US" altLang="zh-CN" sz="2400" baseline="30000" dirty="0">
                <a:latin typeface="微软雅黑" panose="020B0503020204020204" pitchFamily="34" charset="-122"/>
                <a:ea typeface="微软雅黑" panose="020B0503020204020204" pitchFamily="34" charset="-122"/>
              </a:rPr>
              <a:t>32</a:t>
            </a:r>
            <a:r>
              <a:rPr lang="en-US" altLang="zh-CN" sz="2400" dirty="0">
                <a:latin typeface="微软雅黑" panose="020B0503020204020204" pitchFamily="34" charset="-122"/>
                <a:ea typeface="微软雅黑" panose="020B0503020204020204" pitchFamily="34" charset="-122"/>
              </a:rPr>
              <a:t>)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(page size) </a:t>
            </a:r>
          </a:p>
          <a:p>
            <a:pPr marL="576263" lvl="1" indent="-196850">
              <a:lnSpc>
                <a:spcPct val="145000"/>
              </a:lnSpc>
              <a:spcBef>
                <a:spcPct val="20000"/>
              </a:spcBef>
              <a:buClr>
                <a:schemeClr val="hlink"/>
              </a:buClr>
              <a:buSzPct val="55000"/>
            </a:pPr>
            <a:r>
              <a:rPr lang="en-US" altLang="zh-CN" sz="2400" dirty="0">
                <a:latin typeface="微软雅黑" panose="020B0503020204020204" pitchFamily="34" charset="-122"/>
                <a:ea typeface="微软雅黑" panose="020B0503020204020204" pitchFamily="34" charset="-122"/>
              </a:rPr>
              <a:t>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32</a:t>
            </a:r>
            <a:r>
              <a:rPr lang="en-US" altLang="zh-CN" sz="2400" dirty="0">
                <a:latin typeface="微软雅黑" panose="020B0503020204020204" pitchFamily="34" charset="-122"/>
                <a:ea typeface="微软雅黑" panose="020B0503020204020204" pitchFamily="34" charset="-122"/>
              </a:rPr>
              <a:t>)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9</a:t>
            </a:r>
            <a:r>
              <a:rPr lang="en-US" altLang="zh-CN" sz="2400" dirty="0">
                <a:latin typeface="微软雅黑" panose="020B0503020204020204" pitchFamily="34" charset="-122"/>
                <a:ea typeface="微软雅黑" panose="020B0503020204020204" pitchFamily="34" charset="-122"/>
              </a:rPr>
              <a:t>) </a:t>
            </a:r>
          </a:p>
        </p:txBody>
      </p:sp>
      <p:sp>
        <p:nvSpPr>
          <p:cNvPr id="3" name="标题 2"/>
          <p:cNvSpPr>
            <a:spLocks noGrp="1"/>
          </p:cNvSpPr>
          <p:nvPr>
            <p:ph type="title"/>
          </p:nvPr>
        </p:nvSpPr>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5 </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0162290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rPr>
              <a:t>how many entries are in the page table (how long is the page table) </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12</a:t>
            </a:r>
            <a:r>
              <a:rPr lang="en-US" altLang="zh-CN" sz="2400" dirty="0">
                <a:latin typeface="微软雅黑" panose="020B0503020204020204" pitchFamily="34" charset="-122"/>
                <a:ea typeface="微软雅黑" panose="020B0503020204020204" pitchFamily="34" charset="-122"/>
                <a:cs typeface="Times New Roman" pitchFamily="18" charset="0"/>
              </a:rPr>
              <a:t>, the number of </a:t>
            </a:r>
            <a:r>
              <a:rPr lang="en-US" altLang="zh-CN" sz="2400" dirty="0">
                <a:latin typeface="微软雅黑" panose="020B0503020204020204" pitchFamily="34" charset="-122"/>
                <a:ea typeface="微软雅黑" panose="020B0503020204020204" pitchFamily="34" charset="-122"/>
              </a:rPr>
              <a:t>pages in the logical address space</a:t>
            </a:r>
            <a:endParaRPr lang="en-US" altLang="zh-CN" sz="2400" dirty="0" smtClean="0">
              <a:latin typeface="微软雅黑" panose="020B0503020204020204" pitchFamily="34" charset="-122"/>
              <a:ea typeface="微软雅黑" panose="020B0503020204020204" pitchFamily="34" charset="-122"/>
            </a:endParaRPr>
          </a:p>
          <a:p>
            <a:pPr lvl="2">
              <a:lnSpc>
                <a:spcPct val="110000"/>
              </a:lnSpc>
              <a:spcBef>
                <a:spcPts val="600"/>
              </a:spcBef>
              <a:buClr>
                <a:srgbClr val="FF0000"/>
              </a:buClr>
              <a:buSzPct val="80000"/>
            </a:pP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e) how many bits in the logical address specify the page number</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12 </a:t>
            </a:r>
            <a:r>
              <a:rPr lang="en-US" altLang="zh-CN" sz="2400" dirty="0">
                <a:latin typeface="微软雅黑" panose="020B0503020204020204" pitchFamily="34" charset="-122"/>
                <a:ea typeface="微软雅黑" panose="020B0503020204020204" pitchFamily="34" charset="-122"/>
              </a:rPr>
              <a:t>=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number of pages)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12</a:t>
            </a:r>
            <a:r>
              <a:rPr lang="en-US" altLang="zh-CN" sz="2400" dirty="0">
                <a:latin typeface="微软雅黑" panose="020B0503020204020204" pitchFamily="34" charset="-122"/>
                <a:ea typeface="微软雅黑" panose="020B0503020204020204" pitchFamily="34" charset="-122"/>
              </a:rPr>
              <a:t>) </a:t>
            </a:r>
          </a:p>
          <a:p>
            <a:pPr lvl="2">
              <a:lnSpc>
                <a:spcPct val="110000"/>
              </a:lnSpc>
              <a:spcBef>
                <a:spcPts val="600"/>
              </a:spcBef>
              <a:buClr>
                <a:srgbClr val="FF0000"/>
              </a:buClr>
              <a:buSzPct val="80000"/>
            </a:pP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 how many bits in the logical address specify the offset within a page</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9 </a:t>
            </a:r>
            <a:r>
              <a:rPr lang="en-US" altLang="zh-CN" sz="2400" dirty="0">
                <a:latin typeface="微软雅黑" panose="020B0503020204020204" pitchFamily="34" charset="-122"/>
                <a:ea typeface="微软雅黑" panose="020B0503020204020204" pitchFamily="34" charset="-122"/>
              </a:rPr>
              <a:t>=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size of pages)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9</a:t>
            </a:r>
            <a:r>
              <a:rPr lang="en-US" altLang="zh-CN" sz="2400" dirty="0">
                <a:latin typeface="微软雅黑" panose="020B0503020204020204" pitchFamily="34" charset="-122"/>
                <a:ea typeface="微软雅黑" panose="020B0503020204020204" pitchFamily="34" charset="-122"/>
              </a:rPr>
              <a:t>) </a:t>
            </a:r>
          </a:p>
          <a:p>
            <a:pPr lvl="2">
              <a:lnSpc>
                <a:spcPct val="110000"/>
              </a:lnSpc>
              <a:spcBef>
                <a:spcPts val="600"/>
              </a:spcBef>
              <a:buClr>
                <a:srgbClr val="FF0000"/>
              </a:buClr>
              <a:buSzPct val="80000"/>
            </a:pP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lvl="1" algn="l"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5 </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596504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03301"/>
            <a:ext cx="11567656" cy="5850910"/>
          </a:xfrm>
        </p:spPr>
        <p:txBody>
          <a:bodyPr>
            <a:normAutofit/>
          </a:bodyPr>
          <a:lstStyle/>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sym typeface="Symbol" pitchFamily="18" charset="2"/>
              </a:rPr>
              <a:t>Hit ratio  – percentage of times that a page number is found in the TLB</a:t>
            </a:r>
          </a:p>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sym typeface="Symbol" pitchFamily="18" charset="2"/>
              </a:rPr>
              <a:t>E.g. It </a:t>
            </a:r>
            <a:r>
              <a:rPr lang="en-US" altLang="zh-CN" sz="2400" dirty="0">
                <a:latin typeface="微软雅黑" panose="020B0503020204020204" pitchFamily="34" charset="-122"/>
                <a:ea typeface="微软雅黑" panose="020B0503020204020204" pitchFamily="34" charset="-122"/>
                <a:sym typeface="Symbol" pitchFamily="18" charset="2"/>
              </a:rPr>
              <a:t>is supposed </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the hit ratio is 80%</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it </a:t>
            </a:r>
            <a:r>
              <a:rPr lang="en-US" altLang="zh-CN" sz="2400" dirty="0">
                <a:latin typeface="微软雅黑" panose="020B0503020204020204" pitchFamily="34" charset="-122"/>
                <a:ea typeface="微软雅黑" panose="020B0503020204020204" pitchFamily="34" charset="-122"/>
              </a:rPr>
              <a:t>takes 20 ns to search the TLB and 100ns to access </a:t>
            </a:r>
            <a:r>
              <a:rPr lang="en-US" altLang="zh-CN" sz="2400" dirty="0" smtClean="0">
                <a:latin typeface="微软雅黑" panose="020B0503020204020204" pitchFamily="34" charset="-122"/>
                <a:ea typeface="微软雅黑" panose="020B0503020204020204" pitchFamily="34" charset="-122"/>
              </a:rPr>
              <a:t>memory, then </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 </a:t>
            </a:r>
            <a:r>
              <a:rPr lang="en-US" altLang="zh-CN" sz="2400" dirty="0">
                <a:latin typeface="微软雅黑" panose="020B0503020204020204" pitchFamily="34" charset="-122"/>
                <a:ea typeface="微软雅黑" panose="020B0503020204020204" pitchFamily="34" charset="-122"/>
              </a:rPr>
              <a:t>mapped-memory access takes 120 ns when  the page number is in TLB, because it takes 20ns to search TLB and 100 ns to access </a:t>
            </a:r>
            <a:r>
              <a:rPr lang="en-US" altLang="zh-CN" sz="2400" dirty="0" smtClean="0">
                <a:latin typeface="微软雅黑" panose="020B0503020204020204" pitchFamily="34" charset="-122"/>
                <a:ea typeface="微软雅黑" panose="020B0503020204020204" pitchFamily="34" charset="-122"/>
              </a:rPr>
              <a:t>memory</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if </a:t>
            </a:r>
            <a:r>
              <a:rPr lang="en-US" altLang="zh-CN" sz="2400" dirty="0">
                <a:latin typeface="微软雅黑" panose="020B0503020204020204" pitchFamily="34" charset="-122"/>
                <a:ea typeface="微软雅黑" panose="020B0503020204020204" pitchFamily="34" charset="-122"/>
              </a:rPr>
              <a:t>the page number is not in TLB (20 ns), the we must first access the memory for the page table and frame number (100ns), then access the desired the page in memory (100ns), for a total 220 </a:t>
            </a:r>
            <a:r>
              <a:rPr lang="en-US" altLang="zh-CN" sz="2400" dirty="0" smtClean="0">
                <a:latin typeface="微软雅黑" panose="020B0503020204020204" pitchFamily="34" charset="-122"/>
                <a:ea typeface="微软雅黑" panose="020B0503020204020204" pitchFamily="34" charset="-122"/>
              </a:rPr>
              <a:t>ns</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by </a:t>
            </a:r>
            <a:r>
              <a:rPr lang="en-US" altLang="zh-CN" sz="2400" dirty="0">
                <a:latin typeface="微软雅黑" panose="020B0503020204020204" pitchFamily="34" charset="-122"/>
                <a:ea typeface="微软雅黑" panose="020B0503020204020204" pitchFamily="34" charset="-122"/>
              </a:rPr>
              <a:t>weighting each case by its probability, we obtain the EAT as </a:t>
            </a:r>
          </a:p>
          <a:p>
            <a:pPr lvl="1">
              <a:lnSpc>
                <a:spcPct val="110000"/>
              </a:lnSpc>
              <a:tabLst>
                <a:tab pos="2063750" algn="l"/>
                <a:tab pos="2568575" algn="l"/>
              </a:tabLst>
            </a:pPr>
            <a:r>
              <a:rPr lang="en-US" altLang="zh-CN" sz="2400" dirty="0">
                <a:latin typeface="微软雅黑" panose="020B0503020204020204" pitchFamily="34" charset="-122"/>
                <a:ea typeface="微软雅黑" panose="020B0503020204020204" pitchFamily="34" charset="-122"/>
              </a:rPr>
              <a:t>        EAT = 0.80 ╳ (20+100) + 0.20 ╳ (20+ 100 + 100)</a:t>
            </a:r>
          </a:p>
          <a:p>
            <a:pPr lvl="1">
              <a:lnSpc>
                <a:spcPct val="110000"/>
              </a:lnSpc>
              <a:tabLst>
                <a:tab pos="2063750" algn="l"/>
                <a:tab pos="2568575" algn="l"/>
              </a:tabLst>
            </a:pPr>
            <a:r>
              <a:rPr lang="en-US" altLang="zh-CN" sz="2400" dirty="0">
                <a:latin typeface="微软雅黑" panose="020B0503020204020204" pitchFamily="34" charset="-122"/>
                <a:ea typeface="微软雅黑" panose="020B0503020204020204" pitchFamily="34" charset="-122"/>
              </a:rPr>
              <a:t>                = 140 ns</a:t>
            </a:r>
          </a:p>
          <a:p>
            <a:pPr marL="800100" lvl="1" indent="-342900">
              <a:lnSpc>
                <a:spcPct val="145000"/>
              </a:lnSpc>
              <a:spcBef>
                <a:spcPts val="600"/>
              </a:spcBef>
              <a:buClr>
                <a:srgbClr val="FF0000"/>
              </a:buClr>
              <a:buSzPct val="800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pPr lvl="1" algn="ctr"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6. EAT in TLB-based paging</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12922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marL="342900" lvl="1" indent="-342900" algn="l">
              <a:lnSpc>
                <a:spcPct val="12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On a system of </a:t>
            </a:r>
            <a:r>
              <a:rPr lang="en-US" altLang="zh-CN" sz="2400" dirty="0">
                <a:solidFill>
                  <a:srgbClr val="FF0000"/>
                </a:solidFill>
                <a:latin typeface="微软雅黑" panose="020B0503020204020204" pitchFamily="34" charset="-122"/>
                <a:ea typeface="微软雅黑" panose="020B0503020204020204" pitchFamily="34" charset="-122"/>
              </a:rPr>
              <a:t>segmentation with paging</a:t>
            </a:r>
            <a:r>
              <a:rPr lang="en-US" altLang="zh-CN" sz="2400" dirty="0">
                <a:latin typeface="微软雅黑" panose="020B0503020204020204" pitchFamily="34" charset="-122"/>
                <a:ea typeface="微软雅黑" panose="020B0503020204020204" pitchFamily="34" charset="-122"/>
              </a:rPr>
              <a:t>, the logical address space consists of up to 16 segments where each segment can be up to 2</a:t>
            </a:r>
            <a:r>
              <a:rPr lang="en-US" altLang="zh-CN" sz="2400" baseline="30000" dirty="0">
                <a:latin typeface="微软雅黑" panose="020B0503020204020204" pitchFamily="34" charset="-122"/>
                <a:ea typeface="微软雅黑" panose="020B0503020204020204" pitchFamily="34" charset="-122"/>
              </a:rPr>
              <a:t>16</a:t>
            </a:r>
            <a:r>
              <a:rPr lang="en-US" altLang="zh-CN" sz="2400" dirty="0">
                <a:latin typeface="微软雅黑" panose="020B0503020204020204" pitchFamily="34" charset="-122"/>
                <a:ea typeface="微软雅黑" panose="020B0503020204020204" pitchFamily="34" charset="-122"/>
              </a:rPr>
              <a:t> bytes long. The hardware pages each segment into 512-byte </a:t>
            </a:r>
            <a:r>
              <a:rPr lang="en-US" altLang="zh-CN" sz="2400" dirty="0" smtClean="0">
                <a:latin typeface="微软雅黑" panose="020B0503020204020204" pitchFamily="34" charset="-122"/>
                <a:ea typeface="微软雅黑" panose="020B0503020204020204" pitchFamily="34" charset="-122"/>
              </a:rPr>
              <a:t>pages</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a:lnSpc>
                <a:spcPct val="125000"/>
              </a:lnSpc>
              <a:spcBef>
                <a:spcPts val="600"/>
              </a:spcBef>
              <a:buClr>
                <a:srgbClr val="FF0000"/>
              </a:buClr>
              <a:buSzPct val="80000"/>
            </a:pPr>
            <a:r>
              <a:rPr lang="en-US" altLang="zh-CN" sz="2400" dirty="0" smtClean="0">
                <a:latin typeface="微软雅黑" panose="020B0503020204020204" pitchFamily="34" charset="-122"/>
                <a:ea typeface="微软雅黑" panose="020B0503020204020204" pitchFamily="34" charset="-122"/>
              </a:rPr>
              <a:t>   how </a:t>
            </a:r>
            <a:r>
              <a:rPr lang="en-US" altLang="zh-CN" sz="2400" dirty="0">
                <a:latin typeface="微软雅黑" panose="020B0503020204020204" pitchFamily="34" charset="-122"/>
                <a:ea typeface="微软雅黑" panose="020B0503020204020204" pitchFamily="34" charset="-122"/>
              </a:rPr>
              <a:t>many bits in the logical address specify the following </a:t>
            </a:r>
            <a:r>
              <a:rPr lang="en-US" altLang="zh-CN" sz="2400" dirty="0" smtClean="0">
                <a:latin typeface="微软雅黑" panose="020B0503020204020204" pitchFamily="34" charset="-122"/>
                <a:ea typeface="微软雅黑" panose="020B0503020204020204" pitchFamily="34" charset="-122"/>
              </a:rPr>
              <a: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cs typeface="Times New Roman" pitchFamily="18" charset="0"/>
              </a:rPr>
              <a:t> s</a:t>
            </a:r>
            <a:r>
              <a:rPr lang="en-US" altLang="zh-CN" sz="2400" dirty="0">
                <a:latin typeface="微软雅黑" panose="020B0503020204020204" pitchFamily="34" charset="-122"/>
                <a:ea typeface="微软雅黑" panose="020B0503020204020204" pitchFamily="34" charset="-122"/>
              </a:rPr>
              <a:t>egment </a:t>
            </a:r>
            <a:r>
              <a:rPr lang="en-US" altLang="zh-CN" sz="2400" dirty="0" smtClean="0">
                <a:latin typeface="微软雅黑" panose="020B0503020204020204" pitchFamily="34" charset="-122"/>
                <a:ea typeface="微软雅黑" panose="020B0503020204020204" pitchFamily="34" charset="-122"/>
              </a:rPr>
              <a:t>number</a:t>
            </a: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4 </a:t>
            </a:r>
            <a:r>
              <a:rPr lang="en-US" altLang="zh-CN" sz="2400" dirty="0">
                <a:latin typeface="微软雅黑" panose="020B0503020204020204" pitchFamily="34" charset="-122"/>
                <a:ea typeface="微软雅黑" panose="020B0503020204020204" pitchFamily="34" charset="-122"/>
              </a:rPr>
              <a:t>=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(the number of segments)=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(16</a:t>
            </a:r>
            <a:r>
              <a:rPr lang="en-US" altLang="zh-CN" sz="2400" dirty="0" smtClean="0">
                <a:latin typeface="微软雅黑" panose="020B0503020204020204" pitchFamily="34" charset="-122"/>
                <a:ea typeface="微软雅黑" panose="020B0503020204020204" pitchFamily="34" charset="-122"/>
              </a:rPr>
              <a: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(b</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Times New Roman" pitchFamily="18" charset="0"/>
              </a:rPr>
              <a:t> p</a:t>
            </a:r>
            <a:r>
              <a:rPr lang="en-US" altLang="zh-CN" sz="2400" dirty="0">
                <a:latin typeface="微软雅黑" panose="020B0503020204020204" pitchFamily="34" charset="-122"/>
                <a:ea typeface="微软雅黑" panose="020B0503020204020204" pitchFamily="34" charset="-122"/>
              </a:rPr>
              <a:t>age number </a:t>
            </a:r>
            <a:endParaRPr lang="en-US" altLang="zh-CN" sz="2400" dirty="0" smtClean="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7 </a:t>
            </a:r>
            <a:r>
              <a:rPr lang="en-US" altLang="zh-CN" sz="2400" dirty="0">
                <a:latin typeface="微软雅黑" panose="020B0503020204020204" pitchFamily="34" charset="-122"/>
                <a:ea typeface="微软雅黑" panose="020B0503020204020204" pitchFamily="34" charset="-122"/>
              </a:rPr>
              <a:t>=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number of pages) </a:t>
            </a:r>
          </a:p>
          <a:p>
            <a:pPr lvl="1">
              <a:lnSpc>
                <a:spcPct val="125000"/>
              </a:lnSpc>
            </a:pPr>
            <a:r>
              <a:rPr lang="en-US" altLang="zh-CN" sz="2400" dirty="0">
                <a:latin typeface="微软雅黑" panose="020B0503020204020204" pitchFamily="34" charset="-122"/>
                <a:ea typeface="微软雅黑" panose="020B0503020204020204" pitchFamily="34" charset="-122"/>
              </a:rPr>
              <a:t>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size of  segments / </a:t>
            </a:r>
            <a:endParaRPr lang="en-US" altLang="zh-CN" sz="2400" dirty="0" smtClean="0">
              <a:latin typeface="微软雅黑" panose="020B0503020204020204" pitchFamily="34" charset="-122"/>
              <a:ea typeface="微软雅黑" panose="020B0503020204020204" pitchFamily="34" charset="-122"/>
            </a:endParaRPr>
          </a:p>
          <a:p>
            <a:pPr lvl="1">
              <a:lnSpc>
                <a:spcPct val="125000"/>
              </a:lnSpc>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the </a:t>
            </a:r>
            <a:r>
              <a:rPr lang="en-US" altLang="zh-CN" sz="2400" dirty="0">
                <a:latin typeface="微软雅黑" panose="020B0503020204020204" pitchFamily="34" charset="-122"/>
                <a:ea typeface="微软雅黑" panose="020B0503020204020204" pitchFamily="34" charset="-122"/>
              </a:rPr>
              <a:t>size of pages ) </a:t>
            </a:r>
          </a:p>
          <a:p>
            <a:pPr lvl="1">
              <a:lnSpc>
                <a:spcPct val="125000"/>
              </a:lnSpc>
            </a:pPr>
            <a:r>
              <a:rPr lang="en-US" altLang="zh-CN" sz="2400" dirty="0">
                <a:latin typeface="微软雅黑" panose="020B0503020204020204" pitchFamily="34" charset="-122"/>
                <a:ea typeface="微软雅黑" panose="020B0503020204020204" pitchFamily="34" charset="-122"/>
              </a:rPr>
              <a:t>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( 2</a:t>
            </a:r>
            <a:r>
              <a:rPr lang="en-US" altLang="zh-CN" sz="2400" baseline="30000" dirty="0">
                <a:latin typeface="微软雅黑" panose="020B0503020204020204" pitchFamily="34" charset="-122"/>
                <a:ea typeface="微软雅黑" panose="020B0503020204020204" pitchFamily="34" charset="-122"/>
              </a:rPr>
              <a:t>16</a:t>
            </a:r>
            <a:r>
              <a:rPr lang="en-US" altLang="zh-CN" sz="2400" dirty="0">
                <a:latin typeface="微软雅黑" panose="020B0503020204020204" pitchFamily="34" charset="-122"/>
                <a:ea typeface="微软雅黑" panose="020B0503020204020204" pitchFamily="34" charset="-122"/>
              </a:rPr>
              <a:t> /2</a:t>
            </a:r>
            <a:r>
              <a:rPr lang="en-US" altLang="zh-CN" sz="2400" baseline="30000" dirty="0">
                <a:latin typeface="微软雅黑" panose="020B0503020204020204" pitchFamily="34" charset="-122"/>
                <a:ea typeface="微软雅黑" panose="020B0503020204020204" pitchFamily="34" charset="-122"/>
              </a:rPr>
              <a:t>9</a:t>
            </a:r>
            <a:r>
              <a:rPr lang="en-US" altLang="zh-CN" sz="2400" dirty="0">
                <a:latin typeface="微软雅黑" panose="020B0503020204020204" pitchFamily="34" charset="-122"/>
                <a:ea typeface="微软雅黑" panose="020B0503020204020204" pitchFamily="34" charset="-122"/>
              </a:rPr>
              <a:t>)</a:t>
            </a:r>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7</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pSp>
        <p:nvGrpSpPr>
          <p:cNvPr id="7" name="Group 4"/>
          <p:cNvGrpSpPr>
            <a:grpSpLocks/>
          </p:cNvGrpSpPr>
          <p:nvPr/>
        </p:nvGrpSpPr>
        <p:grpSpPr bwMode="auto">
          <a:xfrm>
            <a:off x="7109317" y="4973673"/>
            <a:ext cx="4817856" cy="1224731"/>
            <a:chOff x="1939" y="1968"/>
            <a:chExt cx="2813" cy="726"/>
          </a:xfrm>
        </p:grpSpPr>
        <p:sp>
          <p:nvSpPr>
            <p:cNvPr id="8" name="Rectangle 5"/>
            <p:cNvSpPr>
              <a:spLocks noChangeArrowheads="1"/>
            </p:cNvSpPr>
            <p:nvPr/>
          </p:nvSpPr>
          <p:spPr bwMode="auto">
            <a:xfrm>
              <a:off x="1939" y="1968"/>
              <a:ext cx="862" cy="726"/>
            </a:xfrm>
            <a:prstGeom prst="rect">
              <a:avLst/>
            </a:prstGeom>
            <a:solidFill>
              <a:schemeClr val="bg1"/>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b="1">
                  <a:solidFill>
                    <a:srgbClr val="990000"/>
                  </a:solidFill>
                </a:rPr>
                <a:t>segment</a:t>
              </a:r>
            </a:p>
            <a:p>
              <a:pPr algn="ctr"/>
              <a:r>
                <a:rPr kumimoji="0" lang="en-US" altLang="zh-CN" b="1">
                  <a:solidFill>
                    <a:srgbClr val="990000"/>
                  </a:solidFill>
                </a:rPr>
                <a:t>number</a:t>
              </a:r>
            </a:p>
          </p:txBody>
        </p:sp>
        <p:sp>
          <p:nvSpPr>
            <p:cNvPr id="9" name="Rectangle 6"/>
            <p:cNvSpPr>
              <a:spLocks noChangeArrowheads="1"/>
            </p:cNvSpPr>
            <p:nvPr/>
          </p:nvSpPr>
          <p:spPr bwMode="auto">
            <a:xfrm>
              <a:off x="2801" y="1968"/>
              <a:ext cx="1951" cy="363"/>
            </a:xfrm>
            <a:prstGeom prst="rect">
              <a:avLst/>
            </a:prstGeom>
            <a:solidFill>
              <a:schemeClr val="bg1"/>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b="1" dirty="0">
                  <a:solidFill>
                    <a:srgbClr val="990000"/>
                  </a:solidFill>
                </a:rPr>
                <a:t>offset in segment</a:t>
              </a:r>
            </a:p>
          </p:txBody>
        </p:sp>
        <p:sp>
          <p:nvSpPr>
            <p:cNvPr id="10" name="Rectangle 7"/>
            <p:cNvSpPr>
              <a:spLocks noChangeArrowheads="1"/>
            </p:cNvSpPr>
            <p:nvPr/>
          </p:nvSpPr>
          <p:spPr bwMode="auto">
            <a:xfrm>
              <a:off x="2801" y="2331"/>
              <a:ext cx="862" cy="363"/>
            </a:xfrm>
            <a:prstGeom prst="rect">
              <a:avLst/>
            </a:prstGeom>
            <a:solidFill>
              <a:schemeClr val="bg1"/>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b="1">
                  <a:solidFill>
                    <a:srgbClr val="990000"/>
                  </a:solidFill>
                </a:rPr>
                <a:t>page </a:t>
              </a:r>
            </a:p>
            <a:p>
              <a:pPr algn="ctr"/>
              <a:r>
                <a:rPr kumimoji="0" lang="en-US" altLang="zh-CN" b="1">
                  <a:solidFill>
                    <a:srgbClr val="990000"/>
                  </a:solidFill>
                </a:rPr>
                <a:t>number</a:t>
              </a:r>
            </a:p>
          </p:txBody>
        </p:sp>
        <p:sp>
          <p:nvSpPr>
            <p:cNvPr id="11" name="Rectangle 8"/>
            <p:cNvSpPr>
              <a:spLocks noChangeArrowheads="1"/>
            </p:cNvSpPr>
            <p:nvPr/>
          </p:nvSpPr>
          <p:spPr bwMode="auto">
            <a:xfrm>
              <a:off x="3663" y="2331"/>
              <a:ext cx="1089" cy="363"/>
            </a:xfrm>
            <a:prstGeom prst="rect">
              <a:avLst/>
            </a:prstGeom>
            <a:solidFill>
              <a:schemeClr val="bg1"/>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b="1">
                  <a:solidFill>
                    <a:srgbClr val="990000"/>
                  </a:solidFill>
                </a:rPr>
                <a:t>offset </a:t>
              </a:r>
            </a:p>
            <a:p>
              <a:pPr algn="ctr"/>
              <a:r>
                <a:rPr kumimoji="0" lang="en-US" altLang="zh-CN" b="1">
                  <a:solidFill>
                    <a:srgbClr val="990000"/>
                  </a:solidFill>
                </a:rPr>
                <a:t>in page</a:t>
              </a:r>
            </a:p>
          </p:txBody>
        </p:sp>
      </p:grpSp>
    </p:spTree>
    <p:extLst>
      <p:ext uri="{BB962C8B-B14F-4D97-AF65-F5344CB8AC3E}">
        <p14:creationId xmlns:p14="http://schemas.microsoft.com/office/powerpoint/2010/main" val="232286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a:t>
            </a:r>
            <a:r>
              <a:rPr lang="en-US" altLang="zh-CN" sz="2400" dirty="0">
                <a:latin typeface="微软雅黑" panose="020B0503020204020204" pitchFamily="34" charset="-122"/>
                <a:ea typeface="微软雅黑" panose="020B0503020204020204" pitchFamily="34" charset="-122"/>
                <a:cs typeface="Times New Roman" pitchFamily="18" charset="0"/>
              </a:rPr>
              <a:t> o</a:t>
            </a:r>
            <a:r>
              <a:rPr lang="en-US" altLang="zh-CN" sz="2400" dirty="0">
                <a:latin typeface="微软雅黑" panose="020B0503020204020204" pitchFamily="34" charset="-122"/>
                <a:ea typeface="微软雅黑" panose="020B0503020204020204" pitchFamily="34" charset="-122"/>
              </a:rPr>
              <a:t>ffset within </a:t>
            </a:r>
            <a:r>
              <a:rPr lang="en-US" altLang="zh-CN" sz="2400" dirty="0" smtClean="0">
                <a:latin typeface="微软雅黑" panose="020B0503020204020204" pitchFamily="34" charset="-122"/>
                <a:ea typeface="微软雅黑" panose="020B0503020204020204" pitchFamily="34" charset="-122"/>
              </a:rPr>
              <a:t>pages</a:t>
            </a: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9 </a:t>
            </a:r>
            <a:r>
              <a:rPr lang="en-US" altLang="zh-CN" sz="2400" dirty="0">
                <a:latin typeface="微软雅黑" panose="020B0503020204020204" pitchFamily="34" charset="-122"/>
                <a:ea typeface="微软雅黑" panose="020B0503020204020204" pitchFamily="34" charset="-122"/>
              </a:rPr>
              <a:t>=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size of pages)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512</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(d</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Times New Roman" pitchFamily="18" charset="0"/>
              </a:rPr>
              <a:t> e</a:t>
            </a:r>
            <a:r>
              <a:rPr lang="en-US" altLang="zh-CN" sz="2400" dirty="0">
                <a:latin typeface="微软雅黑" panose="020B0503020204020204" pitchFamily="34" charset="-122"/>
                <a:ea typeface="微软雅黑" panose="020B0503020204020204" pitchFamily="34" charset="-122"/>
              </a:rPr>
              <a:t>ntire logical </a:t>
            </a:r>
            <a:r>
              <a:rPr lang="en-US" altLang="zh-CN" sz="2400" dirty="0" smtClean="0">
                <a:latin typeface="微软雅黑" panose="020B0503020204020204" pitchFamily="34" charset="-122"/>
                <a:ea typeface="微软雅黑" panose="020B0503020204020204" pitchFamily="34" charset="-122"/>
              </a:rPr>
              <a:t>address</a:t>
            </a: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20 </a:t>
            </a:r>
            <a:r>
              <a:rPr lang="en-US" altLang="zh-CN" sz="2400" dirty="0">
                <a:latin typeface="微软雅黑" panose="020B0503020204020204" pitchFamily="34" charset="-122"/>
                <a:ea typeface="微软雅黑" panose="020B0503020204020204" pitchFamily="34" charset="-122"/>
              </a:rPr>
              <a:t>=   the bits for </a:t>
            </a:r>
            <a:r>
              <a:rPr lang="en-US" altLang="zh-CN" sz="2400" dirty="0">
                <a:latin typeface="微软雅黑" panose="020B0503020204020204" pitchFamily="34" charset="-122"/>
                <a:ea typeface="微软雅黑" panose="020B0503020204020204" pitchFamily="34" charset="-122"/>
                <a:cs typeface="Times New Roman" pitchFamily="18" charset="0"/>
              </a:rPr>
              <a:t>s</a:t>
            </a:r>
            <a:r>
              <a:rPr lang="en-US" altLang="zh-CN" sz="2400" dirty="0">
                <a:latin typeface="微软雅黑" panose="020B0503020204020204" pitchFamily="34" charset="-122"/>
                <a:ea typeface="微软雅黑" panose="020B0503020204020204" pitchFamily="34" charset="-122"/>
              </a:rPr>
              <a:t>egment number </a:t>
            </a:r>
          </a:p>
          <a:p>
            <a:pPr lvl="1">
              <a:lnSpc>
                <a:spcPct val="125000"/>
              </a:lnSpc>
            </a:pPr>
            <a:r>
              <a:rPr lang="en-US" altLang="zh-CN" sz="2400" dirty="0">
                <a:latin typeface="微软雅黑" panose="020B0503020204020204" pitchFamily="34" charset="-122"/>
                <a:ea typeface="微软雅黑" panose="020B0503020204020204" pitchFamily="34" charset="-122"/>
              </a:rPr>
              <a:t>                 + the bits for </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dirty="0">
                <a:latin typeface="微软雅黑" panose="020B0503020204020204" pitchFamily="34" charset="-122"/>
                <a:ea typeface="微软雅黑" panose="020B0503020204020204" pitchFamily="34" charset="-122"/>
              </a:rPr>
              <a:t>age number </a:t>
            </a:r>
          </a:p>
          <a:p>
            <a:pPr lvl="1">
              <a:lnSpc>
                <a:spcPct val="125000"/>
              </a:lnSpc>
            </a:pPr>
            <a:r>
              <a:rPr lang="en-US" altLang="zh-CN" sz="2400" dirty="0">
                <a:latin typeface="微软雅黑" panose="020B0503020204020204" pitchFamily="34" charset="-122"/>
                <a:ea typeface="微软雅黑" panose="020B0503020204020204" pitchFamily="34" charset="-122"/>
              </a:rPr>
              <a:t>                 + the bits for </a:t>
            </a:r>
            <a:r>
              <a:rPr lang="en-US" altLang="zh-CN" sz="2400" dirty="0">
                <a:latin typeface="微软雅黑" panose="020B0503020204020204" pitchFamily="34" charset="-122"/>
                <a:ea typeface="微软雅黑" panose="020B0503020204020204" pitchFamily="34" charset="-122"/>
                <a:cs typeface="Times New Roman" pitchFamily="18" charset="0"/>
              </a:rPr>
              <a:t>o</a:t>
            </a:r>
            <a:r>
              <a:rPr lang="en-US" altLang="zh-CN" sz="2400" dirty="0">
                <a:latin typeface="微软雅黑" panose="020B0503020204020204" pitchFamily="34" charset="-122"/>
                <a:ea typeface="微软雅黑" panose="020B0503020204020204" pitchFamily="34" charset="-122"/>
              </a:rPr>
              <a:t>ffset within pages</a:t>
            </a:r>
          </a:p>
          <a:p>
            <a:pPr lvl="1">
              <a:lnSpc>
                <a:spcPct val="125000"/>
              </a:lnSpc>
            </a:pPr>
            <a:r>
              <a:rPr lang="en-US" altLang="zh-CN" sz="2400" dirty="0">
                <a:latin typeface="微软雅黑" panose="020B0503020204020204" pitchFamily="34" charset="-122"/>
                <a:ea typeface="微软雅黑" panose="020B0503020204020204" pitchFamily="34" charset="-122"/>
              </a:rPr>
              <a:t>    or: 20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size of the logical address space) </a:t>
            </a:r>
          </a:p>
          <a:p>
            <a:pPr lvl="1">
              <a:lnSpc>
                <a:spcPct val="125000"/>
              </a:lnSpc>
            </a:pPr>
            <a:r>
              <a:rPr lang="en-US" altLang="zh-CN" sz="2400" dirty="0">
                <a:latin typeface="微软雅黑" panose="020B0503020204020204" pitchFamily="34" charset="-122"/>
                <a:ea typeface="微软雅黑" panose="020B0503020204020204" pitchFamily="34" charset="-122"/>
              </a:rPr>
              <a:t>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number of segments * the size of segments)</a:t>
            </a:r>
          </a:p>
          <a:p>
            <a:pPr lvl="1">
              <a:lnSpc>
                <a:spcPct val="125000"/>
              </a:lnSpc>
            </a:pPr>
            <a:r>
              <a:rPr lang="en-US" altLang="zh-CN" sz="2400" dirty="0">
                <a:latin typeface="微软雅黑" panose="020B0503020204020204" pitchFamily="34" charset="-122"/>
                <a:ea typeface="微软雅黑" panose="020B0503020204020204" pitchFamily="34" charset="-122"/>
              </a:rPr>
              <a:t>            =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(16 * 2</a:t>
            </a:r>
            <a:r>
              <a:rPr lang="en-US" altLang="zh-CN" sz="2400" baseline="30000" dirty="0">
                <a:latin typeface="微软雅黑" panose="020B0503020204020204" pitchFamily="34" charset="-122"/>
                <a:ea typeface="微软雅黑" panose="020B0503020204020204" pitchFamily="34" charset="-122"/>
              </a:rPr>
              <a:t>16</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a:p>
            <a:pPr lvl="2">
              <a:lnSpc>
                <a:spcPct val="110000"/>
              </a:lnSpc>
              <a:spcBef>
                <a:spcPts val="600"/>
              </a:spcBef>
              <a:buClr>
                <a:srgbClr val="FF0000"/>
              </a:buClr>
              <a:buSzPct val="80000"/>
            </a:pP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7</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pSp>
        <p:nvGrpSpPr>
          <p:cNvPr id="7" name="Group 4"/>
          <p:cNvGrpSpPr>
            <a:grpSpLocks/>
          </p:cNvGrpSpPr>
          <p:nvPr/>
        </p:nvGrpSpPr>
        <p:grpSpPr bwMode="auto">
          <a:xfrm>
            <a:off x="7292592" y="2087511"/>
            <a:ext cx="4817856" cy="1224731"/>
            <a:chOff x="1939" y="1968"/>
            <a:chExt cx="2813" cy="726"/>
          </a:xfrm>
        </p:grpSpPr>
        <p:sp>
          <p:nvSpPr>
            <p:cNvPr id="8" name="Rectangle 5"/>
            <p:cNvSpPr>
              <a:spLocks noChangeArrowheads="1"/>
            </p:cNvSpPr>
            <p:nvPr/>
          </p:nvSpPr>
          <p:spPr bwMode="auto">
            <a:xfrm>
              <a:off x="1939" y="1968"/>
              <a:ext cx="862" cy="726"/>
            </a:xfrm>
            <a:prstGeom prst="rect">
              <a:avLst/>
            </a:prstGeom>
            <a:solidFill>
              <a:schemeClr val="bg1"/>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b="1">
                  <a:solidFill>
                    <a:srgbClr val="990000"/>
                  </a:solidFill>
                </a:rPr>
                <a:t>segment</a:t>
              </a:r>
            </a:p>
            <a:p>
              <a:pPr algn="ctr"/>
              <a:r>
                <a:rPr kumimoji="0" lang="en-US" altLang="zh-CN" b="1">
                  <a:solidFill>
                    <a:srgbClr val="990000"/>
                  </a:solidFill>
                </a:rPr>
                <a:t>number</a:t>
              </a:r>
            </a:p>
          </p:txBody>
        </p:sp>
        <p:sp>
          <p:nvSpPr>
            <p:cNvPr id="9" name="Rectangle 6"/>
            <p:cNvSpPr>
              <a:spLocks noChangeArrowheads="1"/>
            </p:cNvSpPr>
            <p:nvPr/>
          </p:nvSpPr>
          <p:spPr bwMode="auto">
            <a:xfrm>
              <a:off x="2801" y="1968"/>
              <a:ext cx="1951" cy="363"/>
            </a:xfrm>
            <a:prstGeom prst="rect">
              <a:avLst/>
            </a:prstGeom>
            <a:solidFill>
              <a:schemeClr val="bg1"/>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b="1" dirty="0">
                  <a:solidFill>
                    <a:srgbClr val="990000"/>
                  </a:solidFill>
                </a:rPr>
                <a:t>offset in segment</a:t>
              </a:r>
            </a:p>
          </p:txBody>
        </p:sp>
        <p:sp>
          <p:nvSpPr>
            <p:cNvPr id="10" name="Rectangle 7"/>
            <p:cNvSpPr>
              <a:spLocks noChangeArrowheads="1"/>
            </p:cNvSpPr>
            <p:nvPr/>
          </p:nvSpPr>
          <p:spPr bwMode="auto">
            <a:xfrm>
              <a:off x="2801" y="2331"/>
              <a:ext cx="862" cy="363"/>
            </a:xfrm>
            <a:prstGeom prst="rect">
              <a:avLst/>
            </a:prstGeom>
            <a:solidFill>
              <a:schemeClr val="bg1"/>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b="1">
                  <a:solidFill>
                    <a:srgbClr val="990000"/>
                  </a:solidFill>
                </a:rPr>
                <a:t>page </a:t>
              </a:r>
            </a:p>
            <a:p>
              <a:pPr algn="ctr"/>
              <a:r>
                <a:rPr kumimoji="0" lang="en-US" altLang="zh-CN" b="1">
                  <a:solidFill>
                    <a:srgbClr val="990000"/>
                  </a:solidFill>
                </a:rPr>
                <a:t>number</a:t>
              </a:r>
            </a:p>
          </p:txBody>
        </p:sp>
        <p:sp>
          <p:nvSpPr>
            <p:cNvPr id="11" name="Rectangle 8"/>
            <p:cNvSpPr>
              <a:spLocks noChangeArrowheads="1"/>
            </p:cNvSpPr>
            <p:nvPr/>
          </p:nvSpPr>
          <p:spPr bwMode="auto">
            <a:xfrm>
              <a:off x="3663" y="2331"/>
              <a:ext cx="1089" cy="363"/>
            </a:xfrm>
            <a:prstGeom prst="rect">
              <a:avLst/>
            </a:prstGeom>
            <a:solidFill>
              <a:schemeClr val="bg1"/>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b="1">
                  <a:solidFill>
                    <a:srgbClr val="990000"/>
                  </a:solidFill>
                </a:rPr>
                <a:t>offset </a:t>
              </a:r>
            </a:p>
            <a:p>
              <a:pPr algn="ctr"/>
              <a:r>
                <a:rPr kumimoji="0" lang="en-US" altLang="zh-CN" b="1">
                  <a:solidFill>
                    <a:srgbClr val="990000"/>
                  </a:solidFill>
                </a:rPr>
                <a:t>in page</a:t>
              </a:r>
            </a:p>
          </p:txBody>
        </p:sp>
      </p:grpSp>
    </p:spTree>
    <p:extLst>
      <p:ext uri="{BB962C8B-B14F-4D97-AF65-F5344CB8AC3E}">
        <p14:creationId xmlns:p14="http://schemas.microsoft.com/office/powerpoint/2010/main" val="184121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Consider </a:t>
            </a:r>
            <a:r>
              <a:rPr lang="en-US" altLang="zh-CN" sz="2400" dirty="0">
                <a:latin typeface="微软雅黑" panose="020B0503020204020204" pitchFamily="34" charset="-122"/>
                <a:ea typeface="微软雅黑" panose="020B0503020204020204" pitchFamily="34" charset="-122"/>
              </a:rPr>
              <a:t>a system using </a:t>
            </a:r>
            <a:r>
              <a:rPr lang="en-US" altLang="zh-CN" sz="2400" dirty="0">
                <a:solidFill>
                  <a:srgbClr val="FF0000"/>
                </a:solidFill>
                <a:latin typeface="微软雅黑" panose="020B0503020204020204" pitchFamily="34" charset="-122"/>
                <a:ea typeface="微软雅黑" panose="020B0503020204020204" pitchFamily="34" charset="-122"/>
              </a:rPr>
              <a:t>segmentation with paging </a:t>
            </a:r>
            <a:r>
              <a:rPr lang="en-US" altLang="zh-CN" sz="2400" dirty="0">
                <a:latin typeface="微软雅黑" panose="020B0503020204020204" pitchFamily="34" charset="-122"/>
                <a:ea typeface="微软雅黑" panose="020B0503020204020204" pitchFamily="34" charset="-122"/>
              </a:rPr>
              <a:t>management scheme, whose physical memory is of 2</a:t>
            </a:r>
            <a:r>
              <a:rPr lang="en-US" altLang="zh-CN" sz="2400" baseline="30000" dirty="0">
                <a:latin typeface="微软雅黑" panose="020B0503020204020204" pitchFamily="34" charset="-122"/>
                <a:ea typeface="微软雅黑" panose="020B0503020204020204" pitchFamily="34" charset="-122"/>
              </a:rPr>
              <a:t>35</a:t>
            </a:r>
            <a:r>
              <a:rPr lang="en-US" altLang="zh-CN" sz="2400" dirty="0">
                <a:latin typeface="微软雅黑" panose="020B0503020204020204" pitchFamily="34" charset="-122"/>
                <a:ea typeface="微软雅黑" panose="020B0503020204020204" pitchFamily="34" charset="-122"/>
              </a:rPr>
              <a:t> bytes. The logical address space consists of up to 8 segments. Each segment can be up to 2</a:t>
            </a:r>
            <a:r>
              <a:rPr lang="en-US" altLang="zh-CN" sz="2400" baseline="30000" dirty="0">
                <a:latin typeface="微软雅黑" panose="020B0503020204020204" pitchFamily="34" charset="-122"/>
                <a:ea typeface="微软雅黑" panose="020B0503020204020204" pitchFamily="34" charset="-122"/>
              </a:rPr>
              <a:t>13</a:t>
            </a:r>
            <a:r>
              <a:rPr lang="en-US" altLang="zh-CN" sz="2400" dirty="0">
                <a:latin typeface="微软雅黑" panose="020B0503020204020204" pitchFamily="34" charset="-122"/>
                <a:ea typeface="微软雅黑" panose="020B0503020204020204" pitchFamily="34" charset="-122"/>
              </a:rPr>
              <a:t> pages, and the page size of 512 bytes,   </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 </a:t>
            </a:r>
            <a:r>
              <a:rPr lang="en-US" altLang="zh-CN" sz="2400" dirty="0">
                <a:latin typeface="微软雅黑" panose="020B0503020204020204" pitchFamily="34" charset="-122"/>
                <a:ea typeface="微软雅黑" panose="020B0503020204020204" pitchFamily="34" charset="-122"/>
              </a:rPr>
              <a:t>How many bits are there in the entire logical address</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entire logical address consists of segmentation and offset in segmentation, and offset in segmentation is divided into page number and page offset, so entire logical address has </a:t>
            </a:r>
          </a:p>
          <a:p>
            <a:pPr lvl="1">
              <a:lnSpc>
                <a:spcPct val="125000"/>
              </a:lnSpc>
              <a:spcBef>
                <a:spcPct val="35000"/>
              </a:spcBef>
            </a:pPr>
            <a:r>
              <a:rPr lang="en-US" altLang="zh-CN" sz="2400" dirty="0">
                <a:latin typeface="微软雅黑" panose="020B0503020204020204" pitchFamily="34" charset="-122"/>
                <a:ea typeface="微软雅黑" panose="020B0503020204020204" pitchFamily="34" charset="-122"/>
              </a:rPr>
              <a:t>     log2 (8) + log2(2</a:t>
            </a:r>
            <a:r>
              <a:rPr lang="en-US" altLang="zh-CN" sz="2400" baseline="30000" dirty="0">
                <a:latin typeface="微软雅黑" panose="020B0503020204020204" pitchFamily="34" charset="-122"/>
                <a:ea typeface="微软雅黑" panose="020B0503020204020204" pitchFamily="34" charset="-122"/>
              </a:rPr>
              <a:t>13</a:t>
            </a:r>
            <a:r>
              <a:rPr lang="en-US" altLang="zh-CN" sz="2400" dirty="0">
                <a:latin typeface="微软雅黑" panose="020B0503020204020204" pitchFamily="34" charset="-122"/>
                <a:ea typeface="微软雅黑" panose="020B0503020204020204" pitchFamily="34" charset="-122"/>
              </a:rPr>
              <a:t>) + log2 (512) = 3 + 13 +9 =25 </a:t>
            </a:r>
            <a:r>
              <a:rPr lang="en-US" altLang="zh-CN" sz="2400" dirty="0" smtClean="0">
                <a:latin typeface="微软雅黑" panose="020B0503020204020204" pitchFamily="34" charset="-122"/>
                <a:ea typeface="微软雅黑" panose="020B0503020204020204" pitchFamily="34" charset="-122"/>
              </a:rPr>
              <a:t>bits</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8</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08612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How many bits in the logical address specify the page number</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each </a:t>
            </a:r>
            <a:r>
              <a:rPr lang="en-US" altLang="zh-CN" sz="2400" dirty="0">
                <a:latin typeface="微软雅黑" panose="020B0503020204020204" pitchFamily="34" charset="-122"/>
                <a:ea typeface="微软雅黑" panose="020B0503020204020204" pitchFamily="34" charset="-122"/>
              </a:rPr>
              <a:t>segment consists of up to 2</a:t>
            </a:r>
            <a:r>
              <a:rPr lang="en-US" altLang="zh-CN" sz="2400" baseline="30000" dirty="0">
                <a:latin typeface="微软雅黑" panose="020B0503020204020204" pitchFamily="34" charset="-122"/>
                <a:ea typeface="微软雅黑" panose="020B0503020204020204" pitchFamily="34" charset="-122"/>
              </a:rPr>
              <a:t>13</a:t>
            </a:r>
            <a:r>
              <a:rPr lang="en-US" altLang="zh-CN" sz="2400" dirty="0">
                <a:latin typeface="微软雅黑" panose="020B0503020204020204" pitchFamily="34" charset="-122"/>
                <a:ea typeface="微软雅黑" panose="020B0503020204020204" pitchFamily="34" charset="-122"/>
              </a:rPr>
              <a:t> pages, so 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13</a:t>
            </a:r>
            <a:r>
              <a:rPr lang="en-US" altLang="zh-CN" sz="2400" dirty="0">
                <a:latin typeface="微软雅黑" panose="020B0503020204020204" pitchFamily="34" charset="-122"/>
                <a:ea typeface="微软雅黑" panose="020B0503020204020204" pitchFamily="34" charset="-122"/>
              </a:rPr>
              <a:t>) = 13 bits in the logical address specify the page </a:t>
            </a:r>
            <a:r>
              <a:rPr lang="en-US" altLang="zh-CN" sz="2400" dirty="0" smtClean="0">
                <a:latin typeface="微软雅黑" panose="020B0503020204020204" pitchFamily="34" charset="-122"/>
                <a:ea typeface="微软雅黑" panose="020B0503020204020204" pitchFamily="34" charset="-122"/>
              </a:rPr>
              <a:t>number</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What </a:t>
            </a:r>
            <a:r>
              <a:rPr lang="en-US" altLang="zh-CN" sz="2400" dirty="0">
                <a:latin typeface="微软雅黑" panose="020B0503020204020204" pitchFamily="34" charset="-122"/>
                <a:ea typeface="微软雅黑" panose="020B0503020204020204" pitchFamily="34" charset="-122"/>
              </a:rPr>
              <a:t>is the size of a frame? </a:t>
            </a:r>
            <a:endParaRPr lang="en-US" altLang="zh-CN" sz="2400" dirty="0" smtClean="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size of a frame is equal to that of a page, i.e. 512 </a:t>
            </a:r>
            <a:r>
              <a:rPr lang="en-US" altLang="zh-CN" sz="2400" dirty="0" smtClean="0">
                <a:latin typeface="微软雅黑" panose="020B0503020204020204" pitchFamily="34" charset="-122"/>
                <a:ea typeface="微软雅黑" panose="020B0503020204020204" pitchFamily="34" charset="-122"/>
              </a:rPr>
              <a:t>bytes</a:t>
            </a:r>
          </a:p>
          <a:p>
            <a:pPr marL="1257300" lvl="2" indent="-342900">
              <a:lnSpc>
                <a:spcPct val="125000"/>
              </a:lnSpc>
              <a:spcBef>
                <a:spcPts val="600"/>
              </a:spcBef>
              <a:buClr>
                <a:srgbClr val="FF0000"/>
              </a:buClr>
              <a:buSzPct val="80000"/>
              <a:buFont typeface="Wingdings" panose="05000000000000000000" pitchFamily="2" charset="2"/>
              <a:buChar char="n"/>
            </a:pP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 How many bits in the physical address specify the frame number</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total size of physical memory is 2</a:t>
            </a:r>
            <a:r>
              <a:rPr lang="en-US" altLang="zh-CN" sz="2400" baseline="30000" dirty="0">
                <a:latin typeface="微软雅黑" panose="020B0503020204020204" pitchFamily="34" charset="-122"/>
                <a:ea typeface="微软雅黑" panose="020B0503020204020204" pitchFamily="34" charset="-122"/>
              </a:rPr>
              <a:t>35</a:t>
            </a:r>
            <a:r>
              <a:rPr lang="en-US" altLang="zh-CN" sz="2400" dirty="0">
                <a:latin typeface="微软雅黑" panose="020B0503020204020204" pitchFamily="34" charset="-122"/>
                <a:ea typeface="微软雅黑" panose="020B0503020204020204" pitchFamily="34" charset="-122"/>
              </a:rPr>
              <a:t> bytes, and each frame is 2</a:t>
            </a:r>
            <a:r>
              <a:rPr lang="en-US" altLang="zh-CN" sz="2400" baseline="30000" dirty="0">
                <a:latin typeface="微软雅黑" panose="020B0503020204020204" pitchFamily="34" charset="-122"/>
                <a:ea typeface="微软雅黑" panose="020B0503020204020204" pitchFamily="34" charset="-122"/>
              </a:rPr>
              <a:t>9</a:t>
            </a:r>
            <a:r>
              <a:rPr lang="en-US" altLang="zh-CN" sz="2400" dirty="0">
                <a:latin typeface="微软雅黑" panose="020B0503020204020204" pitchFamily="34" charset="-122"/>
                <a:ea typeface="微软雅黑" panose="020B0503020204020204" pitchFamily="34" charset="-122"/>
              </a:rPr>
              <a:t> = 512 bytes, so there are 26 = (35 – 9) bits in the physical address specify the frame number</a:t>
            </a:r>
          </a:p>
          <a:p>
            <a:pPr marL="1257300" lvl="2" indent="-342900">
              <a:lnSpc>
                <a:spcPct val="125000"/>
              </a:lnSpc>
              <a:spcBef>
                <a:spcPts val="600"/>
              </a:spcBef>
              <a:buClr>
                <a:srgbClr val="FF0000"/>
              </a:buClr>
              <a:buSzPct val="80000"/>
              <a:buFont typeface="Wingdings" panose="05000000000000000000" pitchFamily="2" charset="2"/>
              <a:buChar char="n"/>
            </a:pPr>
            <a:endParaRPr lang="en-US" altLang="zh-CN" sz="2400" dirty="0" smtClean="0">
              <a:latin typeface="Times New Roman" pitchFamily="18" charset="0"/>
            </a:endParaRPr>
          </a:p>
          <a:p>
            <a:pPr marL="1257300" lvl="2" indent="-342900">
              <a:lnSpc>
                <a:spcPct val="125000"/>
              </a:lnSpc>
              <a:spcBef>
                <a:spcPts val="600"/>
              </a:spcBef>
              <a:buClr>
                <a:srgbClr val="FF0000"/>
              </a:buClr>
              <a:buSzPct val="80000"/>
              <a:buFont typeface="Wingdings" panose="05000000000000000000" pitchFamily="2" charset="2"/>
              <a:buChar char="n"/>
            </a:pPr>
            <a:endParaRPr lang="en-US" altLang="zh-CN" sz="2400" dirty="0">
              <a:latin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latin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8</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15390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553997"/>
          </a:xfrm>
        </p:spPr>
        <p:txBody>
          <a:bodyPr>
            <a:normAutofit/>
          </a:bodyPr>
          <a:lstStyle/>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(5</a:t>
            </a:r>
            <a:r>
              <a:rPr lang="en-US" altLang="zh-CN" sz="2400" dirty="0">
                <a:latin typeface="微软雅黑" panose="020B0503020204020204" pitchFamily="34" charset="-122"/>
                <a:ea typeface="微软雅黑" panose="020B0503020204020204" pitchFamily="34" charset="-122"/>
              </a:rPr>
              <a:t>) How many bits in the physical address specify the frame offset</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number of bits in the physical address specifying the frame offset depends on the size of the frame,  so</a:t>
            </a:r>
          </a:p>
          <a:p>
            <a:pPr lvl="1">
              <a:lnSpc>
                <a:spcPct val="125000"/>
              </a:lnSpc>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log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(2</a:t>
            </a:r>
            <a:r>
              <a:rPr lang="en-US" altLang="zh-CN" sz="2400" baseline="30000" dirty="0">
                <a:latin typeface="微软雅黑" panose="020B0503020204020204" pitchFamily="34" charset="-122"/>
                <a:ea typeface="微软雅黑" panose="020B0503020204020204" pitchFamily="34" charset="-122"/>
              </a:rPr>
              <a:t>9</a:t>
            </a:r>
            <a:r>
              <a:rPr lang="en-US" altLang="zh-CN" sz="2400" dirty="0">
                <a:latin typeface="微软雅黑" panose="020B0503020204020204" pitchFamily="34" charset="-122"/>
                <a:ea typeface="微软雅黑" panose="020B0503020204020204" pitchFamily="34" charset="-122"/>
              </a:rPr>
              <a:t>) = 9 bits </a:t>
            </a:r>
          </a:p>
          <a:p>
            <a:pPr lvl="1">
              <a:lnSpc>
                <a:spcPct val="125000"/>
              </a:lnSpc>
            </a:pPr>
            <a:r>
              <a:rPr lang="en-US" altLang="zh-CN" sz="2400" dirty="0">
                <a:latin typeface="微软雅黑" panose="020B0503020204020204" pitchFamily="34" charset="-122"/>
                <a:ea typeface="微软雅黑" panose="020B0503020204020204" pitchFamily="34" charset="-122"/>
              </a:rPr>
              <a:t>        in the physical address specify the frame </a:t>
            </a:r>
            <a:r>
              <a:rPr lang="en-US" altLang="zh-CN" sz="2400" dirty="0" smtClean="0">
                <a:latin typeface="微软雅黑" panose="020B0503020204020204" pitchFamily="34" charset="-122"/>
                <a:ea typeface="微软雅黑" panose="020B0503020204020204" pitchFamily="34" charset="-122"/>
              </a:rPr>
              <a:t>offset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(6</a:t>
            </a:r>
            <a:r>
              <a:rPr lang="en-US" altLang="zh-CN" sz="2400" dirty="0">
                <a:latin typeface="微软雅黑" panose="020B0503020204020204" pitchFamily="34" charset="-122"/>
                <a:ea typeface="微软雅黑" panose="020B0503020204020204" pitchFamily="34" charset="-122"/>
              </a:rPr>
              <a:t>) How many entries are there in the page table for each segmentation, i.e. how long is the page table for each segmentation? </a:t>
            </a:r>
            <a:endParaRPr lang="en-US" altLang="zh-CN" sz="2400" dirty="0" smtClean="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each </a:t>
            </a:r>
            <a:r>
              <a:rPr lang="en-US" altLang="zh-CN" sz="2400" dirty="0">
                <a:latin typeface="微软雅黑" panose="020B0503020204020204" pitchFamily="34" charset="-122"/>
                <a:ea typeface="微软雅黑" panose="020B0503020204020204" pitchFamily="34" charset="-122"/>
              </a:rPr>
              <a:t>entry in the page table corresponds to a page in the segment, each segment can be up to 2</a:t>
            </a:r>
            <a:r>
              <a:rPr lang="en-US" altLang="zh-CN" sz="2400" baseline="30000" dirty="0">
                <a:latin typeface="微软雅黑" panose="020B0503020204020204" pitchFamily="34" charset="-122"/>
                <a:ea typeface="微软雅黑" panose="020B0503020204020204" pitchFamily="34" charset="-122"/>
              </a:rPr>
              <a:t>13</a:t>
            </a:r>
            <a:r>
              <a:rPr lang="en-US" altLang="zh-CN" sz="2400" dirty="0">
                <a:latin typeface="微软雅黑" panose="020B0503020204020204" pitchFamily="34" charset="-122"/>
                <a:ea typeface="微软雅黑" panose="020B0503020204020204" pitchFamily="34" charset="-122"/>
              </a:rPr>
              <a:t> pages, so there are 2</a:t>
            </a:r>
            <a:r>
              <a:rPr lang="en-US" altLang="zh-CN" sz="2400" baseline="30000" dirty="0">
                <a:latin typeface="微软雅黑" panose="020B0503020204020204" pitchFamily="34" charset="-122"/>
                <a:ea typeface="微软雅黑" panose="020B0503020204020204" pitchFamily="34" charset="-122"/>
              </a:rPr>
              <a:t>13</a:t>
            </a:r>
            <a:r>
              <a:rPr lang="en-US" altLang="zh-CN" sz="2400" dirty="0">
                <a:latin typeface="微软雅黑" panose="020B0503020204020204" pitchFamily="34" charset="-122"/>
                <a:ea typeface="微软雅黑" panose="020B0503020204020204" pitchFamily="34" charset="-122"/>
              </a:rPr>
              <a:t> entries in the page table for each </a:t>
            </a:r>
            <a:r>
              <a:rPr lang="en-US" altLang="zh-CN" sz="2400" dirty="0" smtClean="0">
                <a:latin typeface="微软雅黑" panose="020B0503020204020204" pitchFamily="34" charset="-122"/>
                <a:ea typeface="微软雅黑" panose="020B0503020204020204" pitchFamily="34" charset="-122"/>
              </a:rPr>
              <a:t>segment</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8</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2131060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A </a:t>
            </a:r>
            <a:r>
              <a:rPr lang="en-US" altLang="zh-CN" sz="2400" dirty="0">
                <a:latin typeface="微软雅黑" panose="020B0503020204020204" pitchFamily="34" charset="-122"/>
                <a:ea typeface="微软雅黑" panose="020B0503020204020204" pitchFamily="34" charset="-122"/>
                <a:cs typeface="Times New Roman" pitchFamily="18" charset="0"/>
              </a:rPr>
              <a:t>system using segmentation with paging has a 16-bit logical address space with 2 segments per process and a page size of 2</a:t>
            </a:r>
            <a:r>
              <a:rPr lang="en-US" altLang="zh-CN" sz="2400" baseline="30000" dirty="0">
                <a:latin typeface="微软雅黑" panose="020B0503020204020204" pitchFamily="34" charset="-122"/>
                <a:ea typeface="微软雅黑" panose="020B0503020204020204" pitchFamily="34" charset="-122"/>
                <a:cs typeface="Times New Roman" pitchFamily="18" charset="0"/>
              </a:rPr>
              <a:t>12</a:t>
            </a:r>
            <a:r>
              <a:rPr lang="en-US" altLang="zh-CN" sz="2400" dirty="0">
                <a:latin typeface="微软雅黑" panose="020B0503020204020204" pitchFamily="34" charset="-122"/>
                <a:ea typeface="微软雅黑" panose="020B0503020204020204" pitchFamily="34" charset="-122"/>
                <a:cs typeface="Times New Roman" pitchFamily="18" charset="0"/>
              </a:rPr>
              <a:t> bytes </a:t>
            </a:r>
            <a:endParaRPr lang="zh-CN"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cs typeface="Times New Roman" pitchFamily="18" charset="0"/>
              </a:rPr>
              <a:t>(1) Draw a figure to indicate the components of a logical address, and specify how many bits are there in each component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9</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1324497" y="3204840"/>
            <a:ext cx="8712968" cy="2770212"/>
          </a:xfrm>
          <a:prstGeom prst="rect">
            <a:avLst/>
          </a:prstGeom>
          <a:noFill/>
          <a:ln>
            <a:noFill/>
          </a:ln>
        </p:spPr>
      </p:pic>
    </p:spTree>
    <p:extLst>
      <p:ext uri="{BB962C8B-B14F-4D97-AF65-F5344CB8AC3E}">
        <p14:creationId xmlns:p14="http://schemas.microsoft.com/office/powerpoint/2010/main" val="27791808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03300"/>
            <a:ext cx="5458956" cy="5361039"/>
          </a:xfrm>
        </p:spPr>
        <p:txBody>
          <a:bodyPr>
            <a:normAutofit/>
          </a:bodyPr>
          <a:lstStyle/>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solidFill>
                  <a:schemeClr val="tx1"/>
                </a:solidFill>
                <a:latin typeface="微软雅黑" panose="020B0503020204020204" pitchFamily="34" charset="-122"/>
                <a:ea typeface="微软雅黑" panose="020B0503020204020204" pitchFamily="34" charset="-122"/>
                <a:cs typeface="Times New Roman" pitchFamily="18" charset="0"/>
              </a:rPr>
              <a:t>(2</a:t>
            </a:r>
            <a:r>
              <a:rPr lang="en-US" altLang="zh-CN" sz="2400" dirty="0">
                <a:solidFill>
                  <a:schemeClr val="tx1"/>
                </a:solidFill>
                <a:latin typeface="微软雅黑" panose="020B0503020204020204" pitchFamily="34" charset="-122"/>
                <a:ea typeface="微软雅黑" panose="020B0503020204020204" pitchFamily="34" charset="-122"/>
                <a:cs typeface="Times New Roman" pitchFamily="18" charset="0"/>
              </a:rPr>
              <a:t>) If the content of the segment and page tables is specified below (all values binary). </a:t>
            </a:r>
            <a:endParaRPr lang="zh-CN" altLang="zh-CN" sz="2400" dirty="0">
              <a:solidFill>
                <a:schemeClr val="tx1"/>
              </a:solidFill>
              <a:latin typeface="微软雅黑" panose="020B0503020204020204" pitchFamily="34" charset="-122"/>
              <a:ea typeface="微软雅黑" panose="020B0503020204020204" pitchFamily="34" charset="-122"/>
              <a:cs typeface="Times New Roman" pitchFamily="18" charset="0"/>
            </a:endParaRPr>
          </a:p>
          <a:p>
            <a:pPr>
              <a:lnSpc>
                <a:spcPct val="125000"/>
              </a:lnSpc>
            </a:pPr>
            <a:r>
              <a:rPr lang="en-US" altLang="zh-CN" sz="2400" dirty="0">
                <a:solidFill>
                  <a:schemeClr val="tx1"/>
                </a:solidFill>
                <a:latin typeface="微软雅黑" panose="020B0503020204020204" pitchFamily="34" charset="-122"/>
                <a:ea typeface="微软雅黑" panose="020B0503020204020204" pitchFamily="34" charset="-122"/>
                <a:cs typeface="Times New Roman" pitchFamily="18" charset="0"/>
              </a:rPr>
              <a:t>     For the following binary logical addresses, indicate what physical address they would be translated into, or if they would a page fault</a:t>
            </a:r>
            <a:r>
              <a:rPr lang="en-US" altLang="zh-CN" sz="2400"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endParaRPr lang="zh-CN" altLang="zh-CN" sz="24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9</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113503"/>
            <a:ext cx="6229627" cy="4392488"/>
          </a:xfrm>
          <a:prstGeom prst="rect">
            <a:avLst/>
          </a:prstGeom>
          <a:noFill/>
        </p:spPr>
      </p:pic>
      <p:sp>
        <p:nvSpPr>
          <p:cNvPr id="10" name="TextBox 9"/>
          <p:cNvSpPr txBox="1"/>
          <p:nvPr/>
        </p:nvSpPr>
        <p:spPr>
          <a:xfrm>
            <a:off x="578298" y="4944149"/>
            <a:ext cx="4427174" cy="1569660"/>
          </a:xfrm>
          <a:prstGeom prst="rect">
            <a:avLst/>
          </a:prstGeom>
          <a:noFill/>
        </p:spPr>
        <p:txBody>
          <a:bodyPr wrap="none" rtlCol="0">
            <a:spAutoFit/>
          </a:bodyPr>
          <a:lstStyle/>
          <a:p>
            <a:r>
              <a:rPr lang="en-US" altLang="zh-CN" sz="2400" dirty="0"/>
              <a:t>(a)  </a:t>
            </a:r>
            <a:r>
              <a:rPr lang="en-US" altLang="zh-CN" sz="2400" dirty="0" smtClean="0"/>
              <a:t>0, 001, 010001010111       </a:t>
            </a:r>
            <a:endParaRPr lang="zh-CN" altLang="zh-CN" sz="2400" dirty="0"/>
          </a:p>
          <a:p>
            <a:r>
              <a:rPr lang="en-US" altLang="zh-CN" sz="2400" dirty="0"/>
              <a:t>(b)  </a:t>
            </a:r>
            <a:r>
              <a:rPr lang="en-US" altLang="zh-CN" sz="2400" dirty="0" smtClean="0"/>
              <a:t>0,100,  010011111111       </a:t>
            </a:r>
            <a:endParaRPr lang="zh-CN" altLang="zh-CN" sz="2400" dirty="0"/>
          </a:p>
          <a:p>
            <a:r>
              <a:rPr lang="en-US" altLang="zh-CN" sz="2400" dirty="0"/>
              <a:t>(c)  </a:t>
            </a:r>
            <a:r>
              <a:rPr lang="en-US" altLang="zh-CN" sz="2400" dirty="0" smtClean="0"/>
              <a:t>1, 011,  010011000111       </a:t>
            </a:r>
            <a:endParaRPr lang="zh-CN" altLang="zh-CN" sz="2400" dirty="0"/>
          </a:p>
          <a:p>
            <a:r>
              <a:rPr lang="en-US" altLang="zh-CN" sz="2400" dirty="0"/>
              <a:t>(d) </a:t>
            </a:r>
            <a:r>
              <a:rPr lang="en-US" altLang="zh-CN" sz="2400" dirty="0"/>
              <a:t> </a:t>
            </a:r>
            <a:r>
              <a:rPr lang="en-US" altLang="zh-CN" sz="2400" dirty="0" smtClean="0"/>
              <a:t>1</a:t>
            </a:r>
            <a:r>
              <a:rPr lang="en-US" altLang="zh-CN" sz="2400" dirty="0" smtClean="0"/>
              <a:t>, 110,  </a:t>
            </a:r>
            <a:r>
              <a:rPr lang="en-US" altLang="zh-CN" sz="2400" dirty="0" smtClean="0"/>
              <a:t>001011000111</a:t>
            </a:r>
            <a:endParaRPr lang="zh-CN" altLang="zh-CN" sz="2400" dirty="0"/>
          </a:p>
        </p:txBody>
      </p:sp>
    </p:spTree>
    <p:extLst>
      <p:ext uri="{BB962C8B-B14F-4D97-AF65-F5344CB8AC3E}">
        <p14:creationId xmlns:p14="http://schemas.microsoft.com/office/powerpoint/2010/main" val="1561029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a:t>
            </a:r>
            <a:endParaRPr kumimoji="1" lang="zh-CN" altLang="en-US" sz="2400" dirty="0"/>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 xmlns:a16="http://schemas.microsoft.com/office/drawing/2014/main" xmlns:a14="http://schemas.microsoft.com/office/drawing/2010/main" xmlns:mc="http://schemas.openxmlformats.org/markup-compatibility/2006" id="{55F986D5-D7D9-6446-9526-9389CD9831D8}"/>
              </a:ext>
            </a:extLst>
          </p:cNvPr>
          <p:cNvSpPr>
            <a:spLocks noGrp="1"/>
          </p:cNvSpPr>
          <p:nvPr>
            <p:ph idx="12"/>
          </p:nvPr>
        </p:nvSpPr>
        <p:spPr>
          <a:xfrm>
            <a:off x="354530" y="933033"/>
            <a:ext cx="11525295" cy="5613400"/>
          </a:xfrm>
          <a:noFill/>
        </p:spPr>
        <p:txBody>
          <a:bodyPr/>
          <a:lstStyle/>
          <a:p>
            <a:pPr marL="342900" indent="-342900" algn="l">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Paging</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中</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逻辑地址</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物理</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地址</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页表结构及地址变换</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1. </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Fig. 8.9</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4,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5</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6</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400" dirty="0">
                <a:solidFill>
                  <a:schemeClr val="tx2"/>
                </a:solidFill>
                <a:latin typeface="微软雅黑" panose="020B0503020204020204" pitchFamily="34" charset="-122"/>
                <a:ea typeface="微软雅黑" panose="020B0503020204020204" pitchFamily="34" charset="-122"/>
              </a:rPr>
              <a:t>EAT in TLB-based </a:t>
            </a:r>
            <a:r>
              <a:rPr lang="en-US" altLang="zh-CN" sz="2400" dirty="0" smtClean="0">
                <a:solidFill>
                  <a:schemeClr val="tx2"/>
                </a:solidFill>
                <a:latin typeface="微软雅黑" panose="020B0503020204020204" pitchFamily="34" charset="-122"/>
                <a:ea typeface="微软雅黑" panose="020B0503020204020204" pitchFamily="34" charset="-122"/>
              </a:rPr>
              <a:t>paging</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Paging with segmentation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9</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多级页表结构</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10 Fig. 8.12,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11</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12.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内存扩展</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利用率</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吞吐量</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补充作业</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9313202" y="2647744"/>
            <a:ext cx="2566623" cy="1682956"/>
          </a:xfrm>
          <a:solidFill>
            <a:srgbClr val="FFFF00"/>
          </a:solidFill>
        </p:spPr>
        <p:txBody>
          <a:bodyPr>
            <a:normAutofit/>
          </a:bodyPr>
          <a:lstStyle/>
          <a:p>
            <a:pPr>
              <a:lnSpc>
                <a:spcPct val="100000"/>
              </a:lnSpc>
            </a:pPr>
            <a:r>
              <a:rPr lang="zh-CN" altLang="en-US" sz="2400" dirty="0" smtClean="0">
                <a:latin typeface="微软雅黑" panose="020B0503020204020204" pitchFamily="34" charset="-122"/>
                <a:ea typeface="微软雅黑" panose="020B0503020204020204" pitchFamily="34" charset="-122"/>
              </a:rPr>
              <a:t>作业：</a:t>
            </a:r>
            <a:endParaRPr lang="en-US" altLang="zh-CN" sz="2400" dirty="0" smtClean="0">
              <a:latin typeface="微软雅黑" panose="020B0503020204020204" pitchFamily="34" charset="-122"/>
              <a:ea typeface="微软雅黑" panose="020B0503020204020204" pitchFamily="34" charset="-122"/>
            </a:endParaRPr>
          </a:p>
          <a:p>
            <a:pPr>
              <a:lnSpc>
                <a:spcPct val="100000"/>
              </a:lnSpc>
            </a:pPr>
            <a:r>
              <a:rPr lang="en-US" altLang="zh-CN" sz="2400" dirty="0" smtClean="0">
                <a:latin typeface="微软雅黑" panose="020B0503020204020204" pitchFamily="34" charset="-122"/>
                <a:ea typeface="微软雅黑" panose="020B0503020204020204" pitchFamily="34" charset="-122"/>
              </a:rPr>
              <a:t>8.3</a:t>
            </a:r>
            <a:r>
              <a:rPr lang="en-US" altLang="zh-CN" sz="2400" dirty="0" smtClean="0">
                <a:latin typeface="微软雅黑" panose="020B0503020204020204" pitchFamily="34" charset="-122"/>
                <a:ea typeface="微软雅黑" panose="020B0503020204020204" pitchFamily="34" charset="-122"/>
              </a:rPr>
              <a:t>, 8.9, </a:t>
            </a:r>
            <a:r>
              <a:rPr lang="en-US" altLang="zh-CN" sz="2400" dirty="0" smtClean="0">
                <a:latin typeface="微软雅黑" panose="020B0503020204020204" pitchFamily="34" charset="-122"/>
                <a:ea typeface="微软雅黑" panose="020B0503020204020204" pitchFamily="34" charset="-122"/>
              </a:rPr>
              <a:t>8</a:t>
            </a:r>
            <a:r>
              <a:rPr lang="en-US" altLang="zh-CN" sz="2400" dirty="0" smtClean="0">
                <a:latin typeface="微软雅黑" panose="020B0503020204020204" pitchFamily="34" charset="-122"/>
                <a:ea typeface="微软雅黑" panose="020B0503020204020204" pitchFamily="34" charset="-122"/>
              </a:rPr>
              <a:t>.12</a:t>
            </a:r>
          </a:p>
          <a:p>
            <a:pPr>
              <a:lnSpc>
                <a:spcPct val="100000"/>
              </a:lnSpc>
            </a:pPr>
            <a:r>
              <a:rPr lang="zh-CN" altLang="en-US" sz="2400" dirty="0" smtClean="0">
                <a:latin typeface="微软雅黑" panose="020B0503020204020204" pitchFamily="34" charset="-122"/>
                <a:ea typeface="微软雅黑" panose="020B0503020204020204" pitchFamily="34" charset="-122"/>
              </a:rPr>
              <a:t>补充作业</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7575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95" y="4396086"/>
            <a:ext cx="10194137" cy="2339102"/>
          </a:xfrm>
          <a:prstGeom prst="rect">
            <a:avLst/>
          </a:prstGeom>
          <a:noFill/>
        </p:spPr>
        <p:txBody>
          <a:bodyPr wrap="none" rtlCol="0">
            <a:spAutoFit/>
          </a:bodyPr>
          <a:lstStyle/>
          <a:p>
            <a:r>
              <a:rPr lang="en-US" altLang="zh-CN" sz="3200" b="1" dirty="0" smtClean="0"/>
              <a:t>(</a:t>
            </a:r>
            <a:r>
              <a:rPr lang="en-US" altLang="zh-CN" sz="3200" b="1" dirty="0"/>
              <a:t>a) </a:t>
            </a:r>
            <a:r>
              <a:rPr lang="en-US" altLang="zh-CN" sz="3200" b="1" dirty="0" smtClean="0">
                <a:solidFill>
                  <a:srgbClr val="FF0000"/>
                </a:solidFill>
              </a:rPr>
              <a:t>0</a:t>
            </a:r>
            <a:r>
              <a:rPr lang="en-US" altLang="zh-CN" sz="3200" b="1" dirty="0" smtClean="0"/>
              <a:t>  </a:t>
            </a:r>
            <a:r>
              <a:rPr lang="en-US" altLang="zh-CN" sz="3200" b="1" dirty="0" smtClean="0">
                <a:solidFill>
                  <a:srgbClr val="0070C0"/>
                </a:solidFill>
              </a:rPr>
              <a:t>001</a:t>
            </a:r>
            <a:r>
              <a:rPr lang="en-US" altLang="zh-CN" sz="3200" b="1" dirty="0" smtClean="0"/>
              <a:t> </a:t>
            </a:r>
            <a:r>
              <a:rPr lang="en-US" altLang="zh-CN" sz="3200" b="1" dirty="0" smtClean="0">
                <a:solidFill>
                  <a:srgbClr val="C00000"/>
                </a:solidFill>
              </a:rPr>
              <a:t>010001010111</a:t>
            </a:r>
            <a:r>
              <a:rPr lang="en-US" altLang="zh-CN" sz="3200" b="1" dirty="0" smtClean="0"/>
              <a:t> ==&gt;  011101, </a:t>
            </a:r>
            <a:r>
              <a:rPr lang="en-US" altLang="zh-CN" sz="3200" b="1" dirty="0">
                <a:solidFill>
                  <a:srgbClr val="C00000"/>
                </a:solidFill>
              </a:rPr>
              <a:t>010001010111</a:t>
            </a:r>
            <a:endParaRPr lang="zh-CN" altLang="zh-CN" sz="3200" b="1" dirty="0">
              <a:solidFill>
                <a:srgbClr val="C00000"/>
              </a:solidFill>
            </a:endParaRPr>
          </a:p>
          <a:p>
            <a:r>
              <a:rPr lang="en-US" altLang="zh-CN" sz="3200" b="1" dirty="0"/>
              <a:t>(</a:t>
            </a:r>
            <a:r>
              <a:rPr lang="en-US" altLang="zh-CN" sz="3200" b="1" dirty="0" smtClean="0"/>
              <a:t>b) 0 </a:t>
            </a:r>
            <a:r>
              <a:rPr lang="en-US" altLang="zh-CN" sz="3200" b="1" dirty="0" smtClean="0">
                <a:solidFill>
                  <a:srgbClr val="FF0000"/>
                </a:solidFill>
              </a:rPr>
              <a:t>100</a:t>
            </a:r>
            <a:r>
              <a:rPr lang="en-US" altLang="zh-CN" sz="3200" b="1" dirty="0" smtClean="0"/>
              <a:t>  010011111111  ==&gt;  111010, </a:t>
            </a:r>
            <a:r>
              <a:rPr lang="en-US" altLang="zh-CN" sz="3200" b="1" dirty="0"/>
              <a:t>0100 1111 1111</a:t>
            </a:r>
            <a:endParaRPr lang="zh-CN" altLang="zh-CN" sz="3200" dirty="0"/>
          </a:p>
          <a:p>
            <a:r>
              <a:rPr lang="en-US" altLang="zh-CN" sz="3200" b="1" dirty="0"/>
              <a:t>(</a:t>
            </a:r>
            <a:r>
              <a:rPr lang="en-US" altLang="zh-CN" sz="3200" b="1" dirty="0" smtClean="0"/>
              <a:t>c) </a:t>
            </a:r>
            <a:r>
              <a:rPr lang="en-US" altLang="zh-CN" sz="3200" b="1" dirty="0" smtClean="0">
                <a:solidFill>
                  <a:srgbClr val="FF0000"/>
                </a:solidFill>
              </a:rPr>
              <a:t>1</a:t>
            </a:r>
            <a:r>
              <a:rPr lang="en-US" altLang="zh-CN" sz="3200" b="1" dirty="0" smtClean="0"/>
              <a:t>  </a:t>
            </a:r>
            <a:r>
              <a:rPr lang="en-US" altLang="zh-CN" sz="3200" b="1" dirty="0" smtClean="0">
                <a:solidFill>
                  <a:srgbClr val="0070C0"/>
                </a:solidFill>
              </a:rPr>
              <a:t>011</a:t>
            </a:r>
            <a:r>
              <a:rPr lang="en-US" altLang="zh-CN" sz="3200" b="1" dirty="0" smtClean="0"/>
              <a:t>  </a:t>
            </a:r>
            <a:r>
              <a:rPr lang="en-US" altLang="zh-CN" sz="3200" b="1" dirty="0" smtClean="0">
                <a:solidFill>
                  <a:srgbClr val="C00000"/>
                </a:solidFill>
              </a:rPr>
              <a:t>010011000111</a:t>
            </a:r>
            <a:r>
              <a:rPr lang="en-US" altLang="zh-CN" sz="3200" b="1" dirty="0" smtClean="0"/>
              <a:t>  ==&gt; 011001, </a:t>
            </a:r>
            <a:r>
              <a:rPr lang="en-US" altLang="zh-CN" sz="3200" b="1" dirty="0">
                <a:solidFill>
                  <a:srgbClr val="C00000"/>
                </a:solidFill>
              </a:rPr>
              <a:t>010011000111</a:t>
            </a:r>
            <a:endParaRPr lang="zh-CN" altLang="zh-CN" sz="3200" b="1" dirty="0">
              <a:solidFill>
                <a:srgbClr val="C00000"/>
              </a:solidFill>
            </a:endParaRPr>
          </a:p>
          <a:p>
            <a:r>
              <a:rPr lang="en-US" altLang="zh-CN" sz="3200" b="1" dirty="0"/>
              <a:t>(</a:t>
            </a:r>
            <a:r>
              <a:rPr lang="en-US" altLang="zh-CN" sz="3200" b="1" dirty="0" smtClean="0"/>
              <a:t>d) 1 </a:t>
            </a:r>
            <a:r>
              <a:rPr lang="en-US" altLang="zh-CN" sz="3200" b="1" dirty="0">
                <a:solidFill>
                  <a:srgbClr val="FF0000"/>
                </a:solidFill>
              </a:rPr>
              <a:t>110</a:t>
            </a:r>
            <a:r>
              <a:rPr lang="en-US" altLang="zh-CN" sz="3200" b="1" dirty="0"/>
              <a:t> </a:t>
            </a:r>
            <a:r>
              <a:rPr lang="en-US" altLang="zh-CN" sz="3200" b="1" dirty="0" smtClean="0"/>
              <a:t>  001011000111  ==&gt;  </a:t>
            </a:r>
            <a:r>
              <a:rPr lang="en-US" altLang="zh-CN" sz="3200" b="1" dirty="0"/>
              <a:t>page fault</a:t>
            </a:r>
            <a:endParaRPr lang="zh-CN" altLang="zh-CN" sz="3200" dirty="0"/>
          </a:p>
          <a:p>
            <a:endParaRPr lang="zh-CN" altLang="en-US" dirty="0"/>
          </a:p>
        </p:txBody>
      </p:sp>
      <p:sp>
        <p:nvSpPr>
          <p:cNvPr id="9" name="TextBox 8"/>
          <p:cNvSpPr txBox="1"/>
          <p:nvPr/>
        </p:nvSpPr>
        <p:spPr>
          <a:xfrm>
            <a:off x="17840" y="23803"/>
            <a:ext cx="1390124" cy="369332"/>
          </a:xfrm>
          <a:prstGeom prst="rect">
            <a:avLst/>
          </a:prstGeom>
          <a:noFill/>
        </p:spPr>
        <p:txBody>
          <a:bodyPr wrap="none" rtlCol="0">
            <a:spAutoFit/>
          </a:bodyPr>
          <a:lstStyle/>
          <a:p>
            <a:r>
              <a:rPr lang="en-US" altLang="zh-CN" dirty="0" smtClean="0"/>
              <a:t>(2) answers</a:t>
            </a:r>
            <a:endParaRPr lang="zh-CN" altLang="en-US" dirty="0"/>
          </a:p>
        </p:txBody>
      </p:sp>
      <p:pic>
        <p:nvPicPr>
          <p:cNvPr id="10" name="图片 9"/>
          <p:cNvPicPr/>
          <p:nvPr/>
        </p:nvPicPr>
        <p:blipFill>
          <a:blip r:embed="rId2">
            <a:extLst>
              <a:ext uri="{28A0092B-C50C-407E-A947-70E740481C1C}">
                <a14:useLocalDpi xmlns:a14="http://schemas.microsoft.com/office/drawing/2010/main" val="0"/>
              </a:ext>
            </a:extLst>
          </a:blip>
          <a:srcRect/>
          <a:stretch>
            <a:fillRect/>
          </a:stretch>
        </p:blipFill>
        <p:spPr bwMode="auto">
          <a:xfrm>
            <a:off x="1984482" y="3597"/>
            <a:ext cx="8306169" cy="4392488"/>
          </a:xfrm>
          <a:prstGeom prst="rect">
            <a:avLst/>
          </a:prstGeom>
          <a:noFill/>
        </p:spPr>
      </p:pic>
      <p:cxnSp>
        <p:nvCxnSpPr>
          <p:cNvPr id="12" name="直接连接符 11"/>
          <p:cNvCxnSpPr/>
          <p:nvPr/>
        </p:nvCxnSpPr>
        <p:spPr bwMode="auto">
          <a:xfrm>
            <a:off x="2313941" y="2552319"/>
            <a:ext cx="864096" cy="0"/>
          </a:xfrm>
          <a:prstGeom prst="line">
            <a:avLst/>
          </a:prstGeom>
          <a:solidFill>
            <a:schemeClr val="accent1"/>
          </a:solid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a:off x="2745990" y="2552319"/>
            <a:ext cx="3066493" cy="2016224"/>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5491361" y="4903936"/>
            <a:ext cx="1536171" cy="0"/>
          </a:xfrm>
          <a:prstGeom prst="line">
            <a:avLst/>
          </a:prstGeom>
          <a:solidFill>
            <a:schemeClr val="accent1"/>
          </a:solid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p:nvPr/>
        </p:nvCxnSpPr>
        <p:spPr bwMode="auto">
          <a:xfrm>
            <a:off x="5618900" y="5899844"/>
            <a:ext cx="1536171" cy="0"/>
          </a:xfrm>
          <a:prstGeom prst="line">
            <a:avLst/>
          </a:prstGeom>
          <a:solidFill>
            <a:schemeClr val="accent1"/>
          </a:solid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6826443" y="3128383"/>
            <a:ext cx="1056117" cy="0"/>
          </a:xfrm>
          <a:prstGeom prst="line">
            <a:avLst/>
          </a:prstGeom>
          <a:solidFill>
            <a:schemeClr val="accent1"/>
          </a:solid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p:nvPr/>
        </p:nvCxnSpPr>
        <p:spPr bwMode="auto">
          <a:xfrm flipH="1">
            <a:off x="6708590" y="3128384"/>
            <a:ext cx="1115603" cy="2437253"/>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8976320" y="626205"/>
            <a:ext cx="423514" cy="276999"/>
          </a:xfrm>
          <a:prstGeom prst="rect">
            <a:avLst/>
          </a:prstGeom>
          <a:solidFill>
            <a:srgbClr val="FFFF00"/>
          </a:solidFill>
        </p:spPr>
        <p:txBody>
          <a:bodyPr wrap="none" rtlCol="0">
            <a:spAutoFit/>
          </a:bodyPr>
          <a:lstStyle/>
          <a:p>
            <a:r>
              <a:rPr lang="en-US" altLang="zh-CN" sz="1200" dirty="0" smtClean="0"/>
              <a:t>4</a:t>
            </a:r>
            <a:r>
              <a:rPr lang="zh-CN" altLang="en-US" sz="1200" dirty="0" smtClean="0"/>
              <a:t>页</a:t>
            </a:r>
            <a:endParaRPr lang="zh-CN" altLang="en-US" sz="1200" dirty="0"/>
          </a:p>
        </p:txBody>
      </p:sp>
      <p:sp>
        <p:nvSpPr>
          <p:cNvPr id="13" name="TextBox 12"/>
          <p:cNvSpPr txBox="1"/>
          <p:nvPr/>
        </p:nvSpPr>
        <p:spPr>
          <a:xfrm>
            <a:off x="8976320" y="927427"/>
            <a:ext cx="423514" cy="276999"/>
          </a:xfrm>
          <a:prstGeom prst="rect">
            <a:avLst/>
          </a:prstGeom>
          <a:solidFill>
            <a:srgbClr val="FFFF00"/>
          </a:solidFill>
        </p:spPr>
        <p:txBody>
          <a:bodyPr wrap="none" rtlCol="0">
            <a:spAutoFit/>
          </a:bodyPr>
          <a:lstStyle/>
          <a:p>
            <a:r>
              <a:rPr lang="en-US" altLang="zh-CN" sz="1200" dirty="0"/>
              <a:t>5</a:t>
            </a:r>
            <a:r>
              <a:rPr lang="zh-CN" altLang="en-US" sz="1200" dirty="0" smtClean="0"/>
              <a:t>页</a:t>
            </a:r>
            <a:endParaRPr lang="zh-CN" altLang="en-US" sz="1200" dirty="0"/>
          </a:p>
        </p:txBody>
      </p:sp>
      <p:sp>
        <p:nvSpPr>
          <p:cNvPr id="3" name="右大括号 2"/>
          <p:cNvSpPr/>
          <p:nvPr/>
        </p:nvSpPr>
        <p:spPr bwMode="auto">
          <a:xfrm>
            <a:off x="5668467" y="1988841"/>
            <a:ext cx="288032" cy="563479"/>
          </a:xfrm>
          <a:prstGeom prst="rightBrace">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右大括号 15"/>
          <p:cNvSpPr/>
          <p:nvPr/>
        </p:nvSpPr>
        <p:spPr bwMode="auto">
          <a:xfrm>
            <a:off x="5668467" y="2895821"/>
            <a:ext cx="288032" cy="563479"/>
          </a:xfrm>
          <a:prstGeom prst="rightBrace">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右大括号 18"/>
          <p:cNvSpPr/>
          <p:nvPr/>
        </p:nvSpPr>
        <p:spPr bwMode="auto">
          <a:xfrm>
            <a:off x="10264840" y="1983200"/>
            <a:ext cx="288032" cy="1440160"/>
          </a:xfrm>
          <a:prstGeom prst="rightBrace">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 name="TextBox 3"/>
          <p:cNvSpPr txBox="1"/>
          <p:nvPr/>
        </p:nvSpPr>
        <p:spPr>
          <a:xfrm>
            <a:off x="1060090" y="1758029"/>
            <a:ext cx="945131" cy="2584297"/>
          </a:xfrm>
          <a:prstGeom prst="rect">
            <a:avLst/>
          </a:prstGeom>
          <a:solidFill>
            <a:schemeClr val="bg1">
              <a:lumMod val="95000"/>
            </a:schemeClr>
          </a:solidFill>
          <a:ln>
            <a:solidFill>
              <a:srgbClr val="0070C0"/>
            </a:solidFill>
          </a:ln>
        </p:spPr>
        <p:txBody>
          <a:bodyPr wrap="none" rtlCol="0">
            <a:spAutoFit/>
          </a:bodyPr>
          <a:lstStyle/>
          <a:p>
            <a:r>
              <a:rPr lang="en-US" altLang="zh-CN" sz="1600" b="1" dirty="0" smtClean="0">
                <a:solidFill>
                  <a:srgbClr val="0070C0"/>
                </a:solidFill>
              </a:rPr>
              <a:t>#Page</a:t>
            </a:r>
          </a:p>
          <a:p>
            <a:pPr algn="r">
              <a:lnSpc>
                <a:spcPct val="114000"/>
              </a:lnSpc>
            </a:pPr>
            <a:r>
              <a:rPr lang="en-US" altLang="zh-CN" sz="1600" dirty="0" smtClean="0"/>
              <a:t>000</a:t>
            </a:r>
          </a:p>
          <a:p>
            <a:pPr algn="r">
              <a:lnSpc>
                <a:spcPct val="114000"/>
              </a:lnSpc>
            </a:pPr>
            <a:r>
              <a:rPr lang="en-US" altLang="zh-CN" sz="1600" b="1" u="sng" dirty="0" smtClean="0">
                <a:solidFill>
                  <a:srgbClr val="0070C0"/>
                </a:solidFill>
              </a:rPr>
              <a:t>001</a:t>
            </a:r>
          </a:p>
          <a:p>
            <a:pPr algn="r">
              <a:lnSpc>
                <a:spcPct val="114000"/>
              </a:lnSpc>
            </a:pPr>
            <a:r>
              <a:rPr lang="en-US" altLang="zh-CN" sz="1600" dirty="0" smtClean="0"/>
              <a:t>010</a:t>
            </a:r>
          </a:p>
          <a:p>
            <a:pPr algn="r">
              <a:lnSpc>
                <a:spcPct val="114000"/>
              </a:lnSpc>
            </a:pPr>
            <a:r>
              <a:rPr lang="en-US" altLang="zh-CN" sz="1600" dirty="0"/>
              <a:t>011</a:t>
            </a:r>
          </a:p>
          <a:p>
            <a:pPr algn="r">
              <a:lnSpc>
                <a:spcPct val="114000"/>
              </a:lnSpc>
            </a:pPr>
            <a:r>
              <a:rPr lang="en-US" altLang="zh-CN" sz="1600" u="sng" dirty="0" smtClean="0">
                <a:solidFill>
                  <a:srgbClr val="FF0000"/>
                </a:solidFill>
              </a:rPr>
              <a:t>100</a:t>
            </a:r>
          </a:p>
          <a:p>
            <a:pPr algn="r">
              <a:lnSpc>
                <a:spcPct val="114000"/>
              </a:lnSpc>
            </a:pPr>
            <a:r>
              <a:rPr lang="en-US" altLang="zh-CN" sz="1600" dirty="0" smtClean="0"/>
              <a:t>101</a:t>
            </a:r>
          </a:p>
          <a:p>
            <a:pPr algn="r">
              <a:lnSpc>
                <a:spcPct val="114000"/>
              </a:lnSpc>
            </a:pPr>
            <a:r>
              <a:rPr lang="en-US" altLang="zh-CN" sz="1600" dirty="0" smtClean="0"/>
              <a:t>110</a:t>
            </a:r>
          </a:p>
          <a:p>
            <a:pPr algn="r">
              <a:lnSpc>
                <a:spcPct val="114000"/>
              </a:lnSpc>
            </a:pPr>
            <a:r>
              <a:rPr lang="en-US" altLang="zh-CN" sz="1600" dirty="0" smtClean="0"/>
              <a:t>111</a:t>
            </a:r>
            <a:endParaRPr lang="zh-CN" altLang="en-US" sz="1600" dirty="0"/>
          </a:p>
        </p:txBody>
      </p:sp>
      <p:sp>
        <p:nvSpPr>
          <p:cNvPr id="5" name="矩形 4"/>
          <p:cNvSpPr/>
          <p:nvPr/>
        </p:nvSpPr>
        <p:spPr bwMode="auto">
          <a:xfrm>
            <a:off x="559365" y="4437112"/>
            <a:ext cx="380435" cy="2057251"/>
          </a:xfrm>
          <a:prstGeom prst="rect">
            <a:avLst/>
          </a:prstGeom>
          <a:noFill/>
          <a:ln w="12700"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1060091" y="4437113"/>
            <a:ext cx="768709" cy="2057251"/>
          </a:xfrm>
          <a:prstGeom prst="rect">
            <a:avLst/>
          </a:prstGeom>
          <a:noFill/>
          <a:ln w="12700" cap="flat" cmpd="sng" algn="ctr">
            <a:solidFill>
              <a:srgbClr val="0070C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1" name="直接连接符 20"/>
          <p:cNvCxnSpPr/>
          <p:nvPr/>
        </p:nvCxnSpPr>
        <p:spPr bwMode="auto">
          <a:xfrm>
            <a:off x="2351584" y="3423360"/>
            <a:ext cx="864096" cy="0"/>
          </a:xfrm>
          <a:prstGeom prst="line">
            <a:avLst/>
          </a:prstGeom>
          <a:solidFill>
            <a:schemeClr val="accent1"/>
          </a:solid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p:nvPr/>
        </p:nvCxnSpPr>
        <p:spPr bwMode="auto">
          <a:xfrm>
            <a:off x="2831638" y="3423360"/>
            <a:ext cx="2980845" cy="2005393"/>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5576522" y="5428753"/>
            <a:ext cx="1536171" cy="0"/>
          </a:xfrm>
          <a:prstGeom prst="line">
            <a:avLst/>
          </a:prstGeom>
          <a:solidFill>
            <a:schemeClr val="accent1"/>
          </a:solid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799392" y="6381328"/>
            <a:ext cx="1369037" cy="0"/>
          </a:xfrm>
          <a:prstGeom prst="line">
            <a:avLst/>
          </a:prstGeom>
          <a:solidFill>
            <a:schemeClr val="accent1"/>
          </a:solid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p:nvPr/>
        </p:nvCxnSpPr>
        <p:spPr bwMode="auto">
          <a:xfrm flipV="1">
            <a:off x="1984482" y="3933056"/>
            <a:ext cx="7268837" cy="2448272"/>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p:cNvSpPr txBox="1"/>
          <p:nvPr/>
        </p:nvSpPr>
        <p:spPr>
          <a:xfrm>
            <a:off x="5980626" y="1803925"/>
            <a:ext cx="727964" cy="2584297"/>
          </a:xfrm>
          <a:prstGeom prst="rect">
            <a:avLst/>
          </a:prstGeom>
          <a:solidFill>
            <a:schemeClr val="bg1">
              <a:lumMod val="95000"/>
            </a:schemeClr>
          </a:solidFill>
          <a:ln>
            <a:solidFill>
              <a:srgbClr val="0070C0"/>
            </a:solidFill>
          </a:ln>
        </p:spPr>
        <p:txBody>
          <a:bodyPr wrap="square" rtlCol="0">
            <a:spAutoFit/>
          </a:bodyPr>
          <a:lstStyle/>
          <a:p>
            <a:r>
              <a:rPr lang="en-US" altLang="zh-CN" sz="1600" b="1" dirty="0">
                <a:solidFill>
                  <a:srgbClr val="0070C0"/>
                </a:solidFill>
              </a:rPr>
              <a:t> </a:t>
            </a:r>
            <a:r>
              <a:rPr lang="en-US" altLang="zh-CN" sz="1600" b="1" dirty="0" smtClean="0">
                <a:solidFill>
                  <a:srgbClr val="0070C0"/>
                </a:solidFill>
              </a:rPr>
              <a:t>    P#</a:t>
            </a:r>
          </a:p>
          <a:p>
            <a:pPr algn="r">
              <a:lnSpc>
                <a:spcPct val="114000"/>
              </a:lnSpc>
            </a:pPr>
            <a:r>
              <a:rPr lang="en-US" altLang="zh-CN" sz="1600" dirty="0" smtClean="0"/>
              <a:t>000</a:t>
            </a:r>
          </a:p>
          <a:p>
            <a:pPr algn="r">
              <a:lnSpc>
                <a:spcPct val="114000"/>
              </a:lnSpc>
            </a:pPr>
            <a:r>
              <a:rPr lang="en-US" altLang="zh-CN" sz="1600" dirty="0" smtClean="0"/>
              <a:t>001</a:t>
            </a:r>
          </a:p>
          <a:p>
            <a:pPr algn="r">
              <a:lnSpc>
                <a:spcPct val="114000"/>
              </a:lnSpc>
            </a:pPr>
            <a:r>
              <a:rPr lang="en-US" altLang="zh-CN" sz="1600" dirty="0" smtClean="0"/>
              <a:t>010</a:t>
            </a:r>
          </a:p>
          <a:p>
            <a:pPr algn="r">
              <a:lnSpc>
                <a:spcPct val="114000"/>
              </a:lnSpc>
            </a:pPr>
            <a:r>
              <a:rPr lang="en-US" altLang="zh-CN" sz="1600" b="1" u="sng" dirty="0">
                <a:solidFill>
                  <a:srgbClr val="0070C0"/>
                </a:solidFill>
              </a:rPr>
              <a:t>011</a:t>
            </a:r>
          </a:p>
          <a:p>
            <a:pPr algn="r">
              <a:lnSpc>
                <a:spcPct val="114000"/>
              </a:lnSpc>
            </a:pPr>
            <a:r>
              <a:rPr lang="en-US" altLang="zh-CN" sz="1600" dirty="0" smtClean="0"/>
              <a:t>100</a:t>
            </a:r>
          </a:p>
          <a:p>
            <a:pPr algn="r">
              <a:lnSpc>
                <a:spcPct val="114000"/>
              </a:lnSpc>
            </a:pPr>
            <a:r>
              <a:rPr lang="en-US" altLang="zh-CN" sz="1600" dirty="0" smtClean="0"/>
              <a:t>101</a:t>
            </a:r>
          </a:p>
          <a:p>
            <a:pPr algn="r">
              <a:lnSpc>
                <a:spcPct val="114000"/>
              </a:lnSpc>
            </a:pPr>
            <a:r>
              <a:rPr lang="en-US" altLang="zh-CN" sz="1600" b="1" u="sng" dirty="0" smtClean="0">
                <a:solidFill>
                  <a:srgbClr val="FF0000"/>
                </a:solidFill>
              </a:rPr>
              <a:t>110</a:t>
            </a:r>
          </a:p>
          <a:p>
            <a:pPr algn="r">
              <a:lnSpc>
                <a:spcPct val="114000"/>
              </a:lnSpc>
            </a:pPr>
            <a:r>
              <a:rPr lang="en-US" altLang="zh-CN" sz="1600" dirty="0" smtClean="0"/>
              <a:t>111</a:t>
            </a:r>
            <a:endParaRPr lang="zh-CN" altLang="en-US" sz="1600" dirty="0"/>
          </a:p>
        </p:txBody>
      </p:sp>
    </p:spTree>
    <p:extLst>
      <p:ext uri="{BB962C8B-B14F-4D97-AF65-F5344CB8AC3E}">
        <p14:creationId xmlns:p14="http://schemas.microsoft.com/office/powerpoint/2010/main" val="86177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 </a:t>
            </a:r>
            <a:r>
              <a:rPr lang="en-US" altLang="zh-CN" sz="2400" dirty="0">
                <a:latin typeface="微软雅黑" panose="020B0503020204020204" pitchFamily="34" charset="-122"/>
                <a:ea typeface="微软雅黑" panose="020B0503020204020204" pitchFamily="34" charset="-122"/>
              </a:rPr>
              <a:t>logical address (on 32-bit machine with 4K page size) is divided into</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 </a:t>
            </a:r>
            <a:r>
              <a:rPr lang="en-US" altLang="zh-CN" sz="2400" dirty="0">
                <a:latin typeface="微软雅黑" panose="020B0503020204020204" pitchFamily="34" charset="-122"/>
                <a:ea typeface="微软雅黑" panose="020B0503020204020204" pitchFamily="34" charset="-122"/>
              </a:rPr>
              <a:t>page number consisting of 20 </a:t>
            </a:r>
            <a:r>
              <a:rPr lang="en-US" altLang="zh-CN" sz="2400" dirty="0" smtClean="0">
                <a:latin typeface="微软雅黑" panose="020B0503020204020204" pitchFamily="34" charset="-122"/>
                <a:ea typeface="微软雅黑" panose="020B0503020204020204" pitchFamily="34" charset="-122"/>
              </a:rPr>
              <a:t>bits</a:t>
            </a: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 </a:t>
            </a:r>
            <a:r>
              <a:rPr lang="en-US" altLang="zh-CN" sz="2400" dirty="0">
                <a:latin typeface="微软雅黑" panose="020B0503020204020204" pitchFamily="34" charset="-122"/>
                <a:ea typeface="微软雅黑" panose="020B0503020204020204" pitchFamily="34" charset="-122"/>
              </a:rPr>
              <a:t>page offset consisting of 12 bits</a:t>
            </a:r>
          </a:p>
          <a:p>
            <a:pPr marL="342900" lvl="1" indent="-342900" algn="l">
              <a:lnSpc>
                <a:spcPct val="10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T</a:t>
            </a:r>
            <a:r>
              <a:rPr lang="en-US" altLang="zh-CN" sz="2400" dirty="0" smtClean="0">
                <a:latin typeface="微软雅黑" panose="020B0503020204020204" pitchFamily="34" charset="-122"/>
                <a:ea typeface="微软雅黑" panose="020B0503020204020204" pitchFamily="34" charset="-122"/>
              </a:rPr>
              <a:t>he </a:t>
            </a:r>
            <a:r>
              <a:rPr lang="en-US" altLang="zh-CN" sz="2400" dirty="0">
                <a:latin typeface="微软雅黑" panose="020B0503020204020204" pitchFamily="34" charset="-122"/>
                <a:ea typeface="微软雅黑" panose="020B0503020204020204" pitchFamily="34" charset="-122"/>
              </a:rPr>
              <a:t>page table itself is also paged, the page number is further divided </a:t>
            </a:r>
            <a:r>
              <a:rPr lang="en-US" altLang="zh-CN" sz="2400" dirty="0" smtClean="0">
                <a:latin typeface="微软雅黑" panose="020B0503020204020204" pitchFamily="34" charset="-122"/>
                <a:ea typeface="微软雅黑" panose="020B0503020204020204" pitchFamily="34" charset="-122"/>
              </a:rPr>
              <a:t>into</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 </a:t>
            </a:r>
            <a:r>
              <a:rPr lang="en-US" altLang="zh-CN" sz="2400" dirty="0">
                <a:latin typeface="微软雅黑" panose="020B0503020204020204" pitchFamily="34" charset="-122"/>
                <a:ea typeface="微软雅黑" panose="020B0503020204020204" pitchFamily="34" charset="-122"/>
              </a:rPr>
              <a:t>10-bit page number,   </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 </a:t>
            </a:r>
            <a:r>
              <a:rPr lang="en-US" altLang="zh-CN" sz="2400" dirty="0">
                <a:latin typeface="微软雅黑" panose="020B0503020204020204" pitchFamily="34" charset="-122"/>
                <a:ea typeface="微软雅黑" panose="020B0503020204020204" pitchFamily="34" charset="-122"/>
              </a:rPr>
              <a:t>10-bit page offset</a:t>
            </a:r>
            <a:r>
              <a:rPr lang="en-US" altLang="zh-CN"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10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Fig. 8.12</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8401913" y="3228945"/>
            <a:ext cx="3754554" cy="707886"/>
          </a:xfrm>
          <a:prstGeom prst="rect">
            <a:avLst/>
          </a:prstGeom>
          <a:solidFill>
            <a:srgbClr val="92D050"/>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注：高位一分为二，各</a:t>
            </a:r>
            <a:r>
              <a:rPr lang="en-US" altLang="zh-CN" sz="2000" dirty="0" smtClean="0">
                <a:latin typeface="微软雅黑" panose="020B0503020204020204" pitchFamily="34" charset="-122"/>
                <a:ea typeface="微软雅黑" panose="020B0503020204020204" pitchFamily="34" charset="-122"/>
              </a:rPr>
              <a:t>10bits</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内外页表采用相同大小的</a:t>
            </a:r>
            <a:r>
              <a:rPr lang="en-US" altLang="zh-CN" sz="2000" dirty="0" smtClean="0">
                <a:latin typeface="微软雅黑" panose="020B0503020204020204" pitchFamily="34" charset="-122"/>
                <a:ea typeface="微软雅黑" panose="020B0503020204020204" pitchFamily="34" charset="-122"/>
              </a:rPr>
              <a:t>chunk</a:t>
            </a:r>
            <a:endParaRPr lang="zh-CN" altLang="en-US" sz="2000" dirty="0">
              <a:latin typeface="微软雅黑" panose="020B0503020204020204" pitchFamily="34" charset="-122"/>
              <a:ea typeface="微软雅黑" panose="020B0503020204020204" pitchFamily="34" charset="-122"/>
            </a:endParaRPr>
          </a:p>
        </p:txBody>
      </p:sp>
      <p:sp>
        <p:nvSpPr>
          <p:cNvPr id="8" name="Rectangle 2"/>
          <p:cNvSpPr>
            <a:spLocks noChangeArrowheads="1"/>
          </p:cNvSpPr>
          <p:nvPr/>
        </p:nvSpPr>
        <p:spPr bwMode="auto">
          <a:xfrm>
            <a:off x="3501231" y="4468812"/>
            <a:ext cx="187325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3"/>
          <p:cNvSpPr txBox="1">
            <a:spLocks noChangeArrowheads="1"/>
          </p:cNvSpPr>
          <p:nvPr/>
        </p:nvSpPr>
        <p:spPr bwMode="auto">
          <a:xfrm>
            <a:off x="7988300" y="4108450"/>
            <a:ext cx="14382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kumimoji="0" lang="en-US" altLang="zh-CN" sz="2000">
                <a:latin typeface="Helvetica" pitchFamily="34" charset="0"/>
              </a:rPr>
              <a:t>page offset</a:t>
            </a:r>
          </a:p>
        </p:txBody>
      </p:sp>
      <p:sp>
        <p:nvSpPr>
          <p:cNvPr id="10" name="Text Box 4"/>
          <p:cNvSpPr txBox="1">
            <a:spLocks noChangeArrowheads="1"/>
          </p:cNvSpPr>
          <p:nvPr/>
        </p:nvSpPr>
        <p:spPr bwMode="auto">
          <a:xfrm>
            <a:off x="4220368" y="4397374"/>
            <a:ext cx="34448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kumimoji="0" lang="en-US" altLang="zh-CN" sz="1800" i="1">
                <a:latin typeface="Helvetica" pitchFamily="34" charset="0"/>
              </a:rPr>
              <a:t>p</a:t>
            </a:r>
            <a:r>
              <a:rPr kumimoji="0" lang="en-US" altLang="zh-CN" sz="1800" baseline="-25000">
                <a:latin typeface="Helvetica" pitchFamily="34" charset="0"/>
              </a:rPr>
              <a:t>i</a:t>
            </a:r>
            <a:endParaRPr kumimoji="0" lang="en-US" altLang="zh-CN" sz="1800">
              <a:latin typeface="Helvetica" pitchFamily="34" charset="0"/>
            </a:endParaRPr>
          </a:p>
        </p:txBody>
      </p:sp>
      <p:sp>
        <p:nvSpPr>
          <p:cNvPr id="11" name="Text Box 5"/>
          <p:cNvSpPr txBox="1">
            <a:spLocks noChangeArrowheads="1"/>
          </p:cNvSpPr>
          <p:nvPr/>
        </p:nvSpPr>
        <p:spPr bwMode="auto">
          <a:xfrm>
            <a:off x="5967412" y="3495675"/>
            <a:ext cx="184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endParaRPr kumimoji="0" lang="en-US" altLang="zh-CN" sz="1800">
              <a:latin typeface="Helvetica" pitchFamily="34" charset="0"/>
            </a:endParaRPr>
          </a:p>
        </p:txBody>
      </p:sp>
      <p:sp>
        <p:nvSpPr>
          <p:cNvPr id="12" name="Text Box 6"/>
          <p:cNvSpPr txBox="1">
            <a:spLocks noChangeArrowheads="1"/>
          </p:cNvSpPr>
          <p:nvPr/>
        </p:nvSpPr>
        <p:spPr bwMode="auto">
          <a:xfrm>
            <a:off x="8470106" y="4468812"/>
            <a:ext cx="311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kumimoji="0" lang="en-US" altLang="zh-CN" sz="1800" i="1">
                <a:latin typeface="Helvetica" pitchFamily="34" charset="0"/>
              </a:rPr>
              <a:t>d</a:t>
            </a:r>
            <a:endParaRPr kumimoji="0" lang="en-US" altLang="zh-CN" sz="1800">
              <a:latin typeface="Helvetica" pitchFamily="34" charset="0"/>
            </a:endParaRPr>
          </a:p>
        </p:txBody>
      </p:sp>
      <p:sp>
        <p:nvSpPr>
          <p:cNvPr id="13" name="Text Box 7"/>
          <p:cNvSpPr txBox="1">
            <a:spLocks noChangeArrowheads="1"/>
          </p:cNvSpPr>
          <p:nvPr/>
        </p:nvSpPr>
        <p:spPr bwMode="auto">
          <a:xfrm>
            <a:off x="4220368" y="4900612"/>
            <a:ext cx="438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kumimoji="0" lang="zh-CN" altLang="en-US" sz="1800">
                <a:latin typeface="Helvetica" pitchFamily="34" charset="0"/>
              </a:rPr>
              <a:t>10</a:t>
            </a:r>
          </a:p>
        </p:txBody>
      </p:sp>
      <p:sp>
        <p:nvSpPr>
          <p:cNvPr id="14" name="Text Box 8"/>
          <p:cNvSpPr txBox="1">
            <a:spLocks noChangeArrowheads="1"/>
          </p:cNvSpPr>
          <p:nvPr/>
        </p:nvSpPr>
        <p:spPr bwMode="auto">
          <a:xfrm>
            <a:off x="6165056" y="4900612"/>
            <a:ext cx="438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kumimoji="0" lang="zh-CN" altLang="en-US" sz="1800">
                <a:latin typeface="Helvetica" pitchFamily="34" charset="0"/>
              </a:rPr>
              <a:t>10</a:t>
            </a:r>
          </a:p>
        </p:txBody>
      </p:sp>
      <p:sp>
        <p:nvSpPr>
          <p:cNvPr id="15" name="Text Box 9"/>
          <p:cNvSpPr txBox="1">
            <a:spLocks noChangeArrowheads="1"/>
          </p:cNvSpPr>
          <p:nvPr/>
        </p:nvSpPr>
        <p:spPr bwMode="auto">
          <a:xfrm>
            <a:off x="8397081" y="4900612"/>
            <a:ext cx="438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kumimoji="0" lang="zh-CN" altLang="en-US" sz="1800">
                <a:latin typeface="Helvetica" pitchFamily="34" charset="0"/>
              </a:rPr>
              <a:t>12</a:t>
            </a:r>
          </a:p>
        </p:txBody>
      </p:sp>
      <p:sp>
        <p:nvSpPr>
          <p:cNvPr id="16" name="Text Box 10"/>
          <p:cNvSpPr txBox="1">
            <a:spLocks noChangeArrowheads="1"/>
          </p:cNvSpPr>
          <p:nvPr/>
        </p:nvSpPr>
        <p:spPr>
          <a:xfrm>
            <a:off x="4401343" y="3463131"/>
            <a:ext cx="1943100" cy="431800"/>
          </a:xfrm>
          <a:prstGeom prst="rect">
            <a:avLst/>
          </a:prstGeom>
          <a:extLst>
            <a:ext uri="{909E8E84-426E-40DD-AFC4-6F175D3DCCD1}">
              <a14:hiddenFill xmlns:a14="http://schemas.microsoft.com/office/drawing/2010/main">
                <a:solidFill>
                  <a:schemeClr val="bg1"/>
                </a:solidFill>
              </a14:hiddenFill>
            </a:ext>
          </a:extLst>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50000"/>
              </a:spcBef>
              <a:buFont typeface="Wingdings" pitchFamily="2" charset="2"/>
              <a:buNone/>
            </a:pPr>
            <a:r>
              <a:rPr lang="en-US" altLang="zh-CN" dirty="0" smtClean="0"/>
              <a:t>page number</a:t>
            </a:r>
            <a:endParaRPr lang="en-US" altLang="zh-CN" dirty="0" smtClean="0"/>
          </a:p>
        </p:txBody>
      </p:sp>
      <p:sp>
        <p:nvSpPr>
          <p:cNvPr id="17" name="Rectangle 11"/>
          <p:cNvSpPr>
            <a:spLocks noChangeArrowheads="1"/>
          </p:cNvSpPr>
          <p:nvPr/>
        </p:nvSpPr>
        <p:spPr bwMode="auto">
          <a:xfrm>
            <a:off x="6165056" y="4397374"/>
            <a:ext cx="3952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0" lang="en-US" altLang="zh-CN" sz="1800" i="1">
                <a:latin typeface="Helvetica" pitchFamily="34" charset="0"/>
              </a:rPr>
              <a:t>p</a:t>
            </a:r>
            <a:r>
              <a:rPr kumimoji="0" lang="en-US" altLang="zh-CN" sz="1800" baseline="-25000">
                <a:latin typeface="Helvetica" pitchFamily="34" charset="0"/>
              </a:rPr>
              <a:t>2</a:t>
            </a:r>
            <a:endParaRPr kumimoji="0" lang="zh-CN" altLang="en-US" sz="1800" baseline="-25000">
              <a:latin typeface="Helvetica" pitchFamily="34" charset="0"/>
            </a:endParaRPr>
          </a:p>
        </p:txBody>
      </p:sp>
      <p:sp>
        <p:nvSpPr>
          <p:cNvPr id="18" name="Rectangle 13"/>
          <p:cNvSpPr>
            <a:spLocks noChangeArrowheads="1"/>
          </p:cNvSpPr>
          <p:nvPr/>
        </p:nvSpPr>
        <p:spPr bwMode="auto">
          <a:xfrm>
            <a:off x="5372893" y="4468812"/>
            <a:ext cx="2089150"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4"/>
          <p:cNvSpPr>
            <a:spLocks noChangeArrowheads="1"/>
          </p:cNvSpPr>
          <p:nvPr/>
        </p:nvSpPr>
        <p:spPr bwMode="auto">
          <a:xfrm>
            <a:off x="7462043" y="4468812"/>
            <a:ext cx="2374900"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5"/>
          <p:cNvSpPr txBox="1">
            <a:spLocks noChangeArrowheads="1"/>
          </p:cNvSpPr>
          <p:nvPr/>
        </p:nvSpPr>
        <p:spPr bwMode="auto">
          <a:xfrm>
            <a:off x="3648075" y="4048125"/>
            <a:ext cx="1400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a:latin typeface="Tahoma" pitchFamily="34" charset="0"/>
              </a:rPr>
              <a:t>outer page</a:t>
            </a:r>
          </a:p>
        </p:txBody>
      </p:sp>
      <p:sp>
        <p:nvSpPr>
          <p:cNvPr id="21" name="Text Box 16"/>
          <p:cNvSpPr txBox="1">
            <a:spLocks noChangeArrowheads="1"/>
          </p:cNvSpPr>
          <p:nvPr/>
        </p:nvSpPr>
        <p:spPr bwMode="auto">
          <a:xfrm>
            <a:off x="5540375" y="4059237"/>
            <a:ext cx="1376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a:latin typeface="Tahoma" pitchFamily="34" charset="0"/>
              </a:rPr>
              <a:t>inner page</a:t>
            </a:r>
          </a:p>
        </p:txBody>
      </p:sp>
      <p:sp>
        <p:nvSpPr>
          <p:cNvPr id="22" name="AutoShape 17"/>
          <p:cNvSpPr>
            <a:spLocks/>
          </p:cNvSpPr>
          <p:nvPr/>
        </p:nvSpPr>
        <p:spPr bwMode="auto">
          <a:xfrm rot="5400000">
            <a:off x="5288756" y="2199481"/>
            <a:ext cx="215900" cy="3744912"/>
          </a:xfrm>
          <a:prstGeom prst="leftBrace">
            <a:avLst>
              <a:gd name="adj1" fmla="val 14454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Box 1"/>
          <p:cNvSpPr txBox="1">
            <a:spLocks noChangeArrowheads="1"/>
          </p:cNvSpPr>
          <p:nvPr/>
        </p:nvSpPr>
        <p:spPr bwMode="auto">
          <a:xfrm>
            <a:off x="-9806" y="5581292"/>
            <a:ext cx="9333194" cy="132343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latin typeface="微软雅黑" panose="020B0503020204020204" pitchFamily="34" charset="-122"/>
                <a:ea typeface="微软雅黑" panose="020B0503020204020204" pitchFamily="34" charset="-122"/>
              </a:rPr>
              <a:t>t</a:t>
            </a:r>
            <a:r>
              <a:rPr lang="en-US" altLang="zh-CN" sz="2000" dirty="0" smtClean="0">
                <a:latin typeface="微软雅黑" panose="020B0503020204020204" pitchFamily="34" charset="-122"/>
                <a:ea typeface="微软雅黑" panose="020B0503020204020204" pitchFamily="34" charset="-122"/>
              </a:rPr>
              <a:t>he number of entries in the table</a:t>
            </a:r>
            <a:r>
              <a:rPr lang="en-US" altLang="zh-CN" sz="2000" dirty="0">
                <a:latin typeface="微软雅黑" panose="020B0503020204020204" pitchFamily="34" charset="-122"/>
                <a:ea typeface="微软雅黑" panose="020B0503020204020204" pitchFamily="34" charset="-122"/>
              </a:rPr>
              <a:t>:  2</a:t>
            </a:r>
            <a:r>
              <a:rPr lang="en-US" altLang="zh-CN" sz="2000" baseline="30000" dirty="0">
                <a:latin typeface="微软雅黑" panose="020B0503020204020204" pitchFamily="34" charset="-122"/>
                <a:ea typeface="微软雅黑" panose="020B0503020204020204" pitchFamily="34" charset="-122"/>
              </a:rPr>
              <a:t>20</a:t>
            </a:r>
            <a:r>
              <a:rPr lang="en-US" altLang="zh-CN" sz="2000" dirty="0">
                <a:latin typeface="微软雅黑" panose="020B0503020204020204" pitchFamily="34" charset="-122"/>
                <a:ea typeface="微软雅黑" panose="020B0503020204020204" pitchFamily="34" charset="-122"/>
              </a:rPr>
              <a:t>=1M=2</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latin typeface="微软雅黑" panose="020B0503020204020204" pitchFamily="34" charset="-122"/>
                <a:ea typeface="微软雅黑" panose="020B0503020204020204" pitchFamily="34" charset="-122"/>
              </a:rPr>
              <a:t>*2</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latin typeface="微软雅黑" panose="020B0503020204020204" pitchFamily="34" charset="-122"/>
                <a:ea typeface="微软雅黑" panose="020B0503020204020204" pitchFamily="34" charset="-122"/>
              </a:rPr>
              <a:t>=1K*1K</a:t>
            </a:r>
            <a:endParaRPr lang="en-US" altLang="zh-CN" sz="2000" dirty="0">
              <a:latin typeface="微软雅黑" panose="020B0503020204020204" pitchFamily="34" charset="-122"/>
              <a:ea typeface="微软雅黑" panose="020B0503020204020204" pitchFamily="34" charset="-122"/>
            </a:endParaRPr>
          </a:p>
          <a:p>
            <a:pPr eaLnBrk="1" hangingPunct="1"/>
            <a:endParaRPr lang="en-US" altLang="zh-CN" sz="2000" dirty="0" smtClean="0">
              <a:latin typeface="微软雅黑" panose="020B0503020204020204" pitchFamily="34" charset="-122"/>
              <a:ea typeface="微软雅黑" panose="020B0503020204020204" pitchFamily="34" charset="-122"/>
            </a:endParaRPr>
          </a:p>
          <a:p>
            <a:pPr eaLnBrk="1" hangingPunct="1"/>
            <a:r>
              <a:rPr lang="en-US" altLang="zh-CN" sz="2000" dirty="0" smtClean="0">
                <a:latin typeface="微软雅黑" panose="020B0503020204020204" pitchFamily="34" charset="-122"/>
                <a:ea typeface="微软雅黑" panose="020B0503020204020204" pitchFamily="34" charset="-122"/>
              </a:rPr>
              <a:t>1M=2</a:t>
            </a:r>
            <a:r>
              <a:rPr lang="en-US" altLang="zh-CN" sz="2000" baseline="30000" dirty="0" smtClean="0">
                <a:latin typeface="微软雅黑" panose="020B0503020204020204" pitchFamily="34" charset="-122"/>
                <a:ea typeface="微软雅黑" panose="020B0503020204020204" pitchFamily="34" charset="-122"/>
              </a:rPr>
              <a:t>20</a:t>
            </a:r>
            <a:r>
              <a:rPr lang="en-US" altLang="zh-CN" sz="2000" dirty="0" smtClean="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entries in the page table is divided into 2</a:t>
            </a:r>
            <a:r>
              <a:rPr lang="en-US" altLang="zh-CN" sz="2000" baseline="30000" dirty="0">
                <a:latin typeface="微软雅黑" panose="020B0503020204020204" pitchFamily="34" charset="-122"/>
                <a:ea typeface="微软雅黑" panose="020B0503020204020204" pitchFamily="34" charset="-122"/>
              </a:rPr>
              <a:t>10</a:t>
            </a:r>
            <a:r>
              <a:rPr lang="en-US" altLang="zh-CN" sz="2000" dirty="0">
                <a:latin typeface="微软雅黑" panose="020B0503020204020204" pitchFamily="34" charset="-122"/>
                <a:ea typeface="微软雅黑" panose="020B0503020204020204" pitchFamily="34" charset="-122"/>
              </a:rPr>
              <a:t> chunks, and each chunk contains 2</a:t>
            </a:r>
            <a:r>
              <a:rPr lang="en-US" altLang="zh-CN" sz="2000" baseline="30000" dirty="0">
                <a:latin typeface="微软雅黑" panose="020B0503020204020204" pitchFamily="34" charset="-122"/>
                <a:ea typeface="微软雅黑" panose="020B0503020204020204" pitchFamily="34" charset="-122"/>
              </a:rPr>
              <a:t>10</a:t>
            </a:r>
            <a:r>
              <a:rPr lang="en-US" altLang="zh-CN" sz="2000" dirty="0">
                <a:latin typeface="微软雅黑" panose="020B0503020204020204" pitchFamily="34" charset="-122"/>
                <a:ea typeface="微软雅黑" panose="020B0503020204020204" pitchFamily="34" charset="-122"/>
              </a:rPr>
              <a:t> entries and located in a contiguous </a:t>
            </a:r>
            <a:r>
              <a:rPr lang="en-US" altLang="zh-CN" sz="2000" dirty="0" smtClean="0">
                <a:latin typeface="微软雅黑" panose="020B0503020204020204" pitchFamily="34" charset="-122"/>
                <a:ea typeface="微软雅黑" panose="020B0503020204020204" pitchFamily="34" charset="-122"/>
              </a:rPr>
              <a:t>space</a:t>
            </a:r>
          </a:p>
        </p:txBody>
      </p:sp>
    </p:spTree>
    <p:extLst>
      <p:ext uri="{BB962C8B-B14F-4D97-AF65-F5344CB8AC3E}">
        <p14:creationId xmlns:p14="http://schemas.microsoft.com/office/powerpoint/2010/main" val="2565602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513591" y="5524500"/>
            <a:ext cx="10390716" cy="1143000"/>
          </a:xfrm>
        </p:spPr>
        <p:txBody>
          <a:bodyPr/>
          <a:lstStyle/>
          <a:p>
            <a:pPr eaLnBrk="1" hangingPunct="1"/>
            <a:r>
              <a:rPr lang="en-US" altLang="zh-CN" sz="2400" dirty="0" smtClean="0">
                <a:solidFill>
                  <a:schemeClr val="tx1"/>
                </a:solidFill>
                <a:latin typeface="微软雅黑" panose="020B0503020204020204" pitchFamily="34" charset="-122"/>
                <a:ea typeface="微软雅黑" panose="020B0503020204020204" pitchFamily="34" charset="-122"/>
              </a:rPr>
              <a:t>Fig.8.12.  Two-level page-table scheme</a:t>
            </a:r>
          </a:p>
        </p:txBody>
      </p:sp>
      <p:pic>
        <p:nvPicPr>
          <p:cNvPr id="104451" name="Picture 3"/>
          <p:cNvPicPr>
            <a:picLocks noChangeAspect="1" noChangeArrowheads="1"/>
          </p:cNvPicPr>
          <p:nvPr/>
        </p:nvPicPr>
        <p:blipFill>
          <a:blip r:embed="rId2">
            <a:extLst>
              <a:ext uri="{28A0092B-C50C-407E-A947-70E740481C1C}">
                <a14:useLocalDpi xmlns:a14="http://schemas.microsoft.com/office/drawing/2010/main" val="0"/>
              </a:ext>
            </a:extLst>
          </a:blip>
          <a:srcRect l="12540" t="900" r="12395" b="1082"/>
          <a:stretch>
            <a:fillRect/>
          </a:stretch>
        </p:blipFill>
        <p:spPr bwMode="auto">
          <a:xfrm>
            <a:off x="1689101" y="381001"/>
            <a:ext cx="8811684" cy="5470525"/>
          </a:xfrm>
          <a:prstGeom prst="rect">
            <a:avLst/>
          </a:prstGeom>
          <a:noFill/>
          <a:ln w="57150" cmpd="thickThin">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52" name="矩形标注 4"/>
          <p:cNvSpPr>
            <a:spLocks noChangeArrowheads="1"/>
          </p:cNvSpPr>
          <p:nvPr/>
        </p:nvSpPr>
        <p:spPr bwMode="auto">
          <a:xfrm>
            <a:off x="1689101" y="5013325"/>
            <a:ext cx="3350781" cy="679450"/>
          </a:xfrm>
          <a:prstGeom prst="wedgeRectCallout">
            <a:avLst>
              <a:gd name="adj1" fmla="val 56486"/>
              <a:gd name="adj2" fmla="val -5390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r>
              <a:rPr lang="en-US" altLang="zh-CN" sz="2000" dirty="0" smtClean="0">
                <a:latin typeface="微软雅黑" panose="020B0503020204020204" pitchFamily="34" charset="-122"/>
                <a:ea typeface="微软雅黑" panose="020B0503020204020204" pitchFamily="34" charset="-122"/>
              </a:rPr>
              <a:t>2</a:t>
            </a:r>
            <a:r>
              <a:rPr lang="en-US" altLang="zh-CN" sz="2000" baseline="30000" dirty="0" smtClean="0">
                <a:latin typeface="微软雅黑" panose="020B0503020204020204" pitchFamily="34" charset="-122"/>
                <a:ea typeface="微软雅黑" panose="020B0503020204020204" pitchFamily="34" charset="-122"/>
              </a:rPr>
              <a:t>20</a:t>
            </a:r>
            <a:r>
              <a:rPr lang="en-US" altLang="zh-CN" sz="2000" dirty="0" smtClean="0">
                <a:latin typeface="微软雅黑" panose="020B0503020204020204" pitchFamily="34" charset="-122"/>
                <a:ea typeface="微软雅黑" panose="020B0503020204020204" pitchFamily="34" charset="-122"/>
              </a:rPr>
              <a:t>=1M </a:t>
            </a:r>
            <a:r>
              <a:rPr lang="en-US" altLang="zh-CN" sz="2000" dirty="0">
                <a:latin typeface="微软雅黑" panose="020B0503020204020204" pitchFamily="34" charset="-122"/>
                <a:ea typeface="微软雅黑" panose="020B0503020204020204" pitchFamily="34" charset="-122"/>
              </a:rPr>
              <a:t>entries, </a:t>
            </a:r>
          </a:p>
          <a:p>
            <a:r>
              <a:rPr lang="en-US" altLang="zh-CN" sz="2000" dirty="0" smtClean="0">
                <a:latin typeface="微软雅黑" panose="020B0503020204020204" pitchFamily="34" charset="-122"/>
                <a:ea typeface="微软雅黑" panose="020B0503020204020204" pitchFamily="34" charset="-122"/>
              </a:rPr>
              <a:t>2</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latin typeface="微软雅黑" panose="020B0503020204020204" pitchFamily="34" charset="-122"/>
                <a:ea typeface="微软雅黑" panose="020B0503020204020204" pitchFamily="34" charset="-122"/>
              </a:rPr>
              <a:t>*4 </a:t>
            </a:r>
            <a:r>
              <a:rPr lang="en-US" altLang="zh-CN" sz="2000" dirty="0">
                <a:latin typeface="微软雅黑" panose="020B0503020204020204" pitchFamily="34" charset="-122"/>
                <a:ea typeface="微软雅黑" panose="020B0503020204020204" pitchFamily="34" charset="-122"/>
              </a:rPr>
              <a:t>bytes in size</a:t>
            </a:r>
            <a:endParaRPr lang="zh-CN" altLang="en-US" sz="2000" dirty="0">
              <a:latin typeface="微软雅黑" panose="020B0503020204020204" pitchFamily="34" charset="-122"/>
              <a:ea typeface="微软雅黑" panose="020B0503020204020204" pitchFamily="34" charset="-122"/>
            </a:endParaRPr>
          </a:p>
        </p:txBody>
      </p:sp>
      <p:sp>
        <p:nvSpPr>
          <p:cNvPr id="104453" name="矩形标注 8"/>
          <p:cNvSpPr>
            <a:spLocks noChangeArrowheads="1"/>
          </p:cNvSpPr>
          <p:nvPr/>
        </p:nvSpPr>
        <p:spPr bwMode="auto">
          <a:xfrm>
            <a:off x="2025650" y="4365626"/>
            <a:ext cx="2246147" cy="519113"/>
          </a:xfrm>
          <a:prstGeom prst="wedgeRectCallout">
            <a:avLst>
              <a:gd name="adj1" fmla="val 115175"/>
              <a:gd name="adj2" fmla="val -55830"/>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r>
              <a:rPr lang="en-US" altLang="zh-CN" sz="2000" dirty="0" smtClean="0">
                <a:latin typeface="微软雅黑" panose="020B0503020204020204" pitchFamily="34" charset="-122"/>
                <a:ea typeface="微软雅黑" panose="020B0503020204020204" pitchFamily="34" charset="-122"/>
              </a:rPr>
              <a:t>2</a:t>
            </a:r>
            <a:r>
              <a:rPr lang="en-US" altLang="zh-CN" sz="2000" baseline="30000" dirty="0" smtClean="0">
                <a:latin typeface="微软雅黑" panose="020B0503020204020204" pitchFamily="34" charset="-122"/>
                <a:ea typeface="微软雅黑" panose="020B0503020204020204" pitchFamily="34" charset="-122"/>
              </a:rPr>
              <a:t>10</a:t>
            </a:r>
            <a:r>
              <a:rPr lang="en-US" altLang="zh-CN" sz="2000" dirty="0" smtClean="0">
                <a:latin typeface="微软雅黑" panose="020B0503020204020204" pitchFamily="34" charset="-122"/>
                <a:ea typeface="微软雅黑" panose="020B0503020204020204" pitchFamily="34" charset="-122"/>
              </a:rPr>
              <a:t>=1K </a:t>
            </a:r>
            <a:r>
              <a:rPr lang="en-US" altLang="zh-CN" sz="2000" dirty="0">
                <a:latin typeface="微软雅黑" panose="020B0503020204020204" pitchFamily="34" charset="-122"/>
                <a:ea typeface="微软雅黑" panose="020B0503020204020204" pitchFamily="34" charset="-122"/>
              </a:rPr>
              <a:t>entries</a:t>
            </a:r>
            <a:endParaRPr lang="zh-CN" altLang="en-US" sz="2000" dirty="0">
              <a:latin typeface="微软雅黑" panose="020B0503020204020204" pitchFamily="34" charset="-122"/>
              <a:ea typeface="微软雅黑" panose="020B0503020204020204" pitchFamily="34" charset="-122"/>
            </a:endParaRPr>
          </a:p>
        </p:txBody>
      </p:sp>
      <p:sp>
        <p:nvSpPr>
          <p:cNvPr id="104454" name="矩形标注 9"/>
          <p:cNvSpPr>
            <a:spLocks noChangeArrowheads="1"/>
          </p:cNvSpPr>
          <p:nvPr/>
        </p:nvSpPr>
        <p:spPr bwMode="auto">
          <a:xfrm>
            <a:off x="1871133" y="908050"/>
            <a:ext cx="2208643" cy="376238"/>
          </a:xfrm>
          <a:prstGeom prst="wedgeRectCallout">
            <a:avLst>
              <a:gd name="adj1" fmla="val -27986"/>
              <a:gd name="adj2" fmla="val 16960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10</a:t>
            </a:r>
            <a:r>
              <a:rPr lang="en-US" altLang="zh-CN" sz="2000" dirty="0">
                <a:latin typeface="微软雅黑" panose="020B0503020204020204" pitchFamily="34" charset="-122"/>
                <a:ea typeface="微软雅黑" panose="020B0503020204020204" pitchFamily="34" charset="-122"/>
              </a:rPr>
              <a:t>=1K </a:t>
            </a:r>
            <a:r>
              <a:rPr lang="en-US" altLang="zh-CN" sz="2000" dirty="0" smtClean="0">
                <a:latin typeface="微软雅黑" panose="020B0503020204020204" pitchFamily="34" charset="-122"/>
                <a:ea typeface="微软雅黑" panose="020B0503020204020204" pitchFamily="34" charset="-122"/>
              </a:rPr>
              <a:t>entries</a:t>
            </a:r>
            <a:endParaRPr lang="zh-CN" altLang="en-US" sz="2000" dirty="0">
              <a:latin typeface="微软雅黑" panose="020B0503020204020204" pitchFamily="34" charset="-122"/>
              <a:ea typeface="微软雅黑" panose="020B0503020204020204" pitchFamily="34" charset="-122"/>
            </a:endParaRPr>
          </a:p>
        </p:txBody>
      </p:sp>
      <p:sp>
        <p:nvSpPr>
          <p:cNvPr id="104455" name="矩形标注 4"/>
          <p:cNvSpPr>
            <a:spLocks noChangeArrowheads="1"/>
          </p:cNvSpPr>
          <p:nvPr/>
        </p:nvSpPr>
        <p:spPr bwMode="auto">
          <a:xfrm>
            <a:off x="10475384" y="6096000"/>
            <a:ext cx="1716616" cy="762000"/>
          </a:xfrm>
          <a:prstGeom prst="wedgeRectCallout">
            <a:avLst>
              <a:gd name="adj1" fmla="val -46815"/>
              <a:gd name="adj2" fmla="val -248588"/>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r>
              <a:rPr lang="en-US" altLang="zh-CN" dirty="0" smtClean="0">
                <a:latin typeface="微软雅黑" panose="020B0503020204020204" pitchFamily="34" charset="-122"/>
                <a:ea typeface="微软雅黑" panose="020B0503020204020204" pitchFamily="34" charset="-122"/>
              </a:rPr>
              <a:t>2</a:t>
            </a:r>
            <a:r>
              <a:rPr lang="en-US" altLang="zh-CN" baseline="30000" dirty="0" smtClean="0">
                <a:latin typeface="微软雅黑" panose="020B0503020204020204" pitchFamily="34" charset="-122"/>
                <a:ea typeface="微软雅黑" panose="020B0503020204020204" pitchFamily="34" charset="-122"/>
              </a:rPr>
              <a:t>20</a:t>
            </a:r>
            <a:r>
              <a:rPr lang="en-US" altLang="zh-CN" dirty="0" smtClean="0">
                <a:latin typeface="微软雅黑" panose="020B0503020204020204" pitchFamily="34" charset="-122"/>
                <a:ea typeface="微软雅黑" panose="020B0503020204020204" pitchFamily="34" charset="-122"/>
              </a:rPr>
              <a:t>*4K</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=4 GB</a:t>
            </a:r>
            <a:endParaRPr lang="zh-CN" altLang="en-US" dirty="0">
              <a:latin typeface="微软雅黑" panose="020B0503020204020204" pitchFamily="34" charset="-122"/>
              <a:ea typeface="微软雅黑" panose="020B0503020204020204" pitchFamily="34" charset="-122"/>
            </a:endParaRPr>
          </a:p>
        </p:txBody>
      </p:sp>
      <p:sp>
        <p:nvSpPr>
          <p:cNvPr id="2" name="TextBox 1"/>
          <p:cNvSpPr txBox="1"/>
          <p:nvPr/>
        </p:nvSpPr>
        <p:spPr>
          <a:xfrm>
            <a:off x="606179" y="2411596"/>
            <a:ext cx="809837" cy="307777"/>
          </a:xfrm>
          <a:prstGeom prst="rect">
            <a:avLst/>
          </a:prstGeom>
          <a:solidFill>
            <a:srgbClr val="92D050"/>
          </a:solidFill>
          <a:ln>
            <a:solidFill>
              <a:srgbClr val="92D050"/>
            </a:solidFill>
          </a:ln>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rPr>
              <a:t>chunk0</a:t>
            </a:r>
            <a:endParaRPr lang="zh-CN" altLang="en-US" sz="1400" dirty="0">
              <a:latin typeface="微软雅黑" panose="020B0503020204020204" pitchFamily="34" charset="-122"/>
              <a:ea typeface="微软雅黑" panose="020B0503020204020204" pitchFamily="34" charset="-122"/>
            </a:endParaRPr>
          </a:p>
        </p:txBody>
      </p:sp>
      <p:sp>
        <p:nvSpPr>
          <p:cNvPr id="9" name="TextBox 8"/>
          <p:cNvSpPr txBox="1"/>
          <p:nvPr/>
        </p:nvSpPr>
        <p:spPr>
          <a:xfrm>
            <a:off x="5999989" y="807067"/>
            <a:ext cx="718466" cy="276999"/>
          </a:xfrm>
          <a:prstGeom prst="rect">
            <a:avLst/>
          </a:prstGeom>
          <a:solidFill>
            <a:srgbClr val="92D050"/>
          </a:solidFill>
          <a:ln>
            <a:solidFill>
              <a:srgbClr val="92D050"/>
            </a:solidFill>
          </a:ln>
        </p:spPr>
        <p:txBody>
          <a:bodyPr wrap="none" rtlCol="0">
            <a:spAutoFit/>
          </a:bodyPr>
          <a:lstStyle/>
          <a:p>
            <a:r>
              <a:rPr lang="en-US" altLang="zh-CN" sz="1200" dirty="0" smtClean="0">
                <a:latin typeface="微软雅黑" panose="020B0503020204020204" pitchFamily="34" charset="-122"/>
                <a:ea typeface="微软雅黑" panose="020B0503020204020204" pitchFamily="34" charset="-122"/>
              </a:rPr>
              <a:t>chunk1</a:t>
            </a:r>
            <a:endParaRPr lang="zh-CN" altLang="en-US" sz="1200" dirty="0">
              <a:latin typeface="微软雅黑" panose="020B0503020204020204" pitchFamily="34" charset="-122"/>
              <a:ea typeface="微软雅黑" panose="020B0503020204020204" pitchFamily="34" charset="-122"/>
            </a:endParaRPr>
          </a:p>
        </p:txBody>
      </p:sp>
      <p:sp>
        <p:nvSpPr>
          <p:cNvPr id="10" name="TextBox 9"/>
          <p:cNvSpPr txBox="1"/>
          <p:nvPr/>
        </p:nvSpPr>
        <p:spPr>
          <a:xfrm>
            <a:off x="7054278" y="4746239"/>
            <a:ext cx="840295" cy="276999"/>
          </a:xfrm>
          <a:prstGeom prst="rect">
            <a:avLst/>
          </a:prstGeom>
          <a:solidFill>
            <a:srgbClr val="92D050"/>
          </a:solidFill>
          <a:ln>
            <a:solidFill>
              <a:srgbClr val="92D050"/>
            </a:solidFill>
          </a:ln>
        </p:spPr>
        <p:txBody>
          <a:bodyPr wrap="none" rtlCol="0">
            <a:spAutoFit/>
          </a:bodyPr>
          <a:lstStyle/>
          <a:p>
            <a:r>
              <a:rPr lang="en-US" altLang="zh-CN" sz="1200" dirty="0" smtClean="0">
                <a:latin typeface="微软雅黑" panose="020B0503020204020204" pitchFamily="34" charset="-122"/>
                <a:ea typeface="微软雅黑" panose="020B0503020204020204" pitchFamily="34" charset="-122"/>
              </a:rPr>
              <a:t>chunk2</a:t>
            </a:r>
            <a:r>
              <a:rPr lang="en-US" altLang="zh-CN" sz="1200" baseline="30000" dirty="0" smtClean="0">
                <a:latin typeface="微软雅黑" panose="020B0503020204020204" pitchFamily="34" charset="-122"/>
                <a:ea typeface="微软雅黑" panose="020B0503020204020204" pitchFamily="34" charset="-122"/>
              </a:rPr>
              <a:t>10</a:t>
            </a:r>
            <a:endParaRPr lang="zh-CN" altLang="en-US" sz="1200" baseline="30000" dirty="0">
              <a:latin typeface="微软雅黑" panose="020B0503020204020204" pitchFamily="34" charset="-122"/>
              <a:ea typeface="微软雅黑" panose="020B0503020204020204" pitchFamily="34" charset="-122"/>
            </a:endParaRPr>
          </a:p>
        </p:txBody>
      </p:sp>
      <p:sp>
        <p:nvSpPr>
          <p:cNvPr id="3" name="TextBox 2"/>
          <p:cNvSpPr txBox="1"/>
          <p:nvPr/>
        </p:nvSpPr>
        <p:spPr>
          <a:xfrm>
            <a:off x="1" y="0"/>
            <a:ext cx="7304372" cy="338554"/>
          </a:xfrm>
          <a:prstGeom prst="rect">
            <a:avLst/>
          </a:prstGeom>
          <a:solidFill>
            <a:srgbClr val="FFFF00"/>
          </a:solid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The page table occupies (1+2</a:t>
            </a:r>
            <a:r>
              <a:rPr lang="en-US" altLang="zh-CN" sz="1600" baseline="30000" dirty="0" smtClean="0">
                <a:latin typeface="微软雅黑" panose="020B0503020204020204" pitchFamily="34" charset="-122"/>
                <a:ea typeface="微软雅黑" panose="020B0503020204020204" pitchFamily="34" charset="-122"/>
              </a:rPr>
              <a:t>10</a:t>
            </a:r>
            <a:r>
              <a:rPr lang="en-US" altLang="zh-CN" sz="1600" dirty="0" smtClean="0">
                <a:latin typeface="微软雅黑" panose="020B0503020204020204" pitchFamily="34" charset="-122"/>
                <a:ea typeface="微软雅黑" panose="020B0503020204020204" pitchFamily="34" charset="-122"/>
              </a:rPr>
              <a:t>) chunks, </a:t>
            </a:r>
            <a:r>
              <a:rPr lang="en-US" altLang="zh-CN" sz="1600" dirty="0">
                <a:latin typeface="微软雅黑" panose="020B0503020204020204" pitchFamily="34" charset="-122"/>
                <a:ea typeface="微软雅黑" panose="020B0503020204020204" pitchFamily="34" charset="-122"/>
              </a:rPr>
              <a:t>(1+2</a:t>
            </a:r>
            <a:r>
              <a:rPr lang="en-US" altLang="zh-CN" sz="1600" baseline="30000" dirty="0">
                <a:latin typeface="微软雅黑" panose="020B0503020204020204" pitchFamily="34" charset="-122"/>
                <a:ea typeface="微软雅黑" panose="020B0503020204020204" pitchFamily="34" charset="-122"/>
              </a:rPr>
              <a:t>10</a:t>
            </a:r>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*2</a:t>
            </a:r>
            <a:r>
              <a:rPr lang="en-US" altLang="zh-CN" sz="1600" baseline="30000" dirty="0" smtClean="0">
                <a:latin typeface="微软雅黑" panose="020B0503020204020204" pitchFamily="34" charset="-122"/>
                <a:ea typeface="微软雅黑" panose="020B0503020204020204" pitchFamily="34" charset="-122"/>
              </a:rPr>
              <a:t>10</a:t>
            </a:r>
            <a:r>
              <a:rPr lang="en-US" altLang="zh-CN" sz="1600" dirty="0" smtClean="0">
                <a:latin typeface="微软雅黑" panose="020B0503020204020204" pitchFamily="34" charset="-122"/>
                <a:ea typeface="微软雅黑" panose="020B0503020204020204" pitchFamily="34" charset="-122"/>
              </a:rPr>
              <a:t>*4 =(</a:t>
            </a:r>
            <a:r>
              <a:rPr lang="en-US" altLang="zh-CN" sz="1600" dirty="0" smtClean="0">
                <a:solidFill>
                  <a:srgbClr val="FF0000"/>
                </a:solidFill>
                <a:latin typeface="微软雅黑" panose="020B0503020204020204" pitchFamily="34" charset="-122"/>
                <a:ea typeface="微软雅黑" panose="020B0503020204020204" pitchFamily="34" charset="-122"/>
              </a:rPr>
              <a:t>4K</a:t>
            </a:r>
            <a:r>
              <a:rPr lang="en-US" altLang="zh-CN" sz="1600" dirty="0" smtClean="0">
                <a:latin typeface="微软雅黑" panose="020B0503020204020204" pitchFamily="34" charset="-122"/>
                <a:ea typeface="微软雅黑" panose="020B0503020204020204" pitchFamily="34" charset="-122"/>
              </a:rPr>
              <a:t> + 4M) Bytes</a:t>
            </a:r>
            <a:endParaRPr lang="zh-CN" altLang="en-US" sz="1600" dirty="0">
              <a:latin typeface="微软雅黑" panose="020B0503020204020204" pitchFamily="34" charset="-122"/>
              <a:ea typeface="微软雅黑" panose="020B0503020204020204" pitchFamily="34" charset="-122"/>
            </a:endParaRPr>
          </a:p>
        </p:txBody>
      </p:sp>
      <p:sp>
        <p:nvSpPr>
          <p:cNvPr id="4" name="TextBox 3"/>
          <p:cNvSpPr txBox="1"/>
          <p:nvPr/>
        </p:nvSpPr>
        <p:spPr>
          <a:xfrm>
            <a:off x="-59311" y="6258867"/>
            <a:ext cx="4262705" cy="400110"/>
          </a:xfrm>
          <a:prstGeom prst="rect">
            <a:avLst/>
          </a:prstGeom>
          <a:solidFill>
            <a:srgbClr val="92D050"/>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注：内外页表采用相同大小的</a:t>
            </a:r>
            <a:r>
              <a:rPr lang="en-US" altLang="zh-CN" sz="2000" dirty="0" smtClean="0">
                <a:latin typeface="微软雅黑" panose="020B0503020204020204" pitchFamily="34" charset="-122"/>
                <a:ea typeface="微软雅黑" panose="020B0503020204020204" pitchFamily="34" charset="-122"/>
              </a:rPr>
              <a:t>chunk</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84551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982912" y="5168900"/>
            <a:ext cx="8497888" cy="914400"/>
          </a:xfrm>
        </p:spPr>
        <p:txBody>
          <a:bodyPr>
            <a:normAutofit/>
          </a:bodyPr>
          <a:lstStyle/>
          <a:p>
            <a:pPr eaLnBrk="1" hangingPunct="1">
              <a:lnSpc>
                <a:spcPct val="100000"/>
              </a:lnSpc>
            </a:pPr>
            <a:r>
              <a:rPr lang="en-US" altLang="zh-CN" sz="2400" dirty="0" smtClean="0">
                <a:solidFill>
                  <a:schemeClr val="tx1"/>
                </a:solidFill>
                <a:latin typeface="微软雅黑" panose="020B0503020204020204" pitchFamily="34" charset="-122"/>
                <a:ea typeface="微软雅黑" panose="020B0503020204020204" pitchFamily="34" charset="-122"/>
              </a:rPr>
              <a:t>Fig.8.13 Address-translation scheme </a:t>
            </a:r>
            <a:r>
              <a:rPr lang="en-US" altLang="zh-CN" sz="2400" dirty="0" smtClean="0">
                <a:solidFill>
                  <a:schemeClr val="tx1"/>
                </a:solidFill>
                <a:latin typeface="微软雅黑" panose="020B0503020204020204" pitchFamily="34" charset="-122"/>
                <a:ea typeface="微软雅黑" panose="020B0503020204020204" pitchFamily="34" charset="-122"/>
              </a:rPr>
              <a:t/>
            </a:r>
            <a:br>
              <a:rPr lang="en-US" altLang="zh-CN" sz="2400" dirty="0" smtClean="0">
                <a:solidFill>
                  <a:schemeClr val="tx1"/>
                </a:solidFill>
                <a:latin typeface="微软雅黑" panose="020B0503020204020204" pitchFamily="34" charset="-122"/>
                <a:ea typeface="微软雅黑" panose="020B0503020204020204" pitchFamily="34" charset="-122"/>
              </a:rPr>
            </a:br>
            <a:r>
              <a:rPr lang="en-US" altLang="zh-CN" sz="2400" dirty="0" smtClean="0">
                <a:solidFill>
                  <a:schemeClr val="tx1"/>
                </a:solidFill>
                <a:latin typeface="微软雅黑" panose="020B0503020204020204" pitchFamily="34" charset="-122"/>
                <a:ea typeface="微软雅黑" panose="020B0503020204020204" pitchFamily="34" charset="-122"/>
              </a:rPr>
              <a:t>for </a:t>
            </a:r>
            <a:r>
              <a:rPr lang="en-US" altLang="zh-CN" sz="2400" dirty="0" smtClean="0">
                <a:solidFill>
                  <a:schemeClr val="tx1"/>
                </a:solidFill>
                <a:latin typeface="微软雅黑" panose="020B0503020204020204" pitchFamily="34" charset="-122"/>
                <a:ea typeface="微软雅黑" panose="020B0503020204020204" pitchFamily="34" charset="-122"/>
              </a:rPr>
              <a:t>a two-level 32-bit paging architecture</a:t>
            </a:r>
          </a:p>
        </p:txBody>
      </p:sp>
      <p:pic>
        <p:nvPicPr>
          <p:cNvPr id="105475" name="Picture 3"/>
          <p:cNvPicPr>
            <a:picLocks noChangeAspect="1" noChangeArrowheads="1"/>
          </p:cNvPicPr>
          <p:nvPr/>
        </p:nvPicPr>
        <p:blipFill>
          <a:blip r:embed="rId2">
            <a:extLst>
              <a:ext uri="{28A0092B-C50C-407E-A947-70E740481C1C}">
                <a14:useLocalDpi xmlns:a14="http://schemas.microsoft.com/office/drawing/2010/main" val="0"/>
              </a:ext>
            </a:extLst>
          </a:blip>
          <a:srcRect l="3391" t="23775" r="2260" b="25186"/>
          <a:stretch>
            <a:fillRect/>
          </a:stretch>
        </p:blipFill>
        <p:spPr bwMode="auto">
          <a:xfrm>
            <a:off x="711200" y="1066800"/>
            <a:ext cx="10769600" cy="3886200"/>
          </a:xfrm>
          <a:prstGeom prst="rect">
            <a:avLst/>
          </a:prstGeom>
          <a:noFill/>
          <a:ln w="57150" cmpd="thickThin">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1026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1219200" y="5957888"/>
            <a:ext cx="2032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chemeClr val="folHlink"/>
                </a:solidFill>
              </a:rPr>
              <a:t>页目录地址</a:t>
            </a:r>
          </a:p>
        </p:txBody>
      </p:sp>
      <p:sp>
        <p:nvSpPr>
          <p:cNvPr id="106499" name="Rectangle 3"/>
          <p:cNvSpPr>
            <a:spLocks noChangeArrowheads="1"/>
          </p:cNvSpPr>
          <p:nvPr/>
        </p:nvSpPr>
        <p:spPr bwMode="auto">
          <a:xfrm>
            <a:off x="3556000" y="685800"/>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folHlink"/>
                </a:solidFill>
              </a:rPr>
              <a:t>目录位移</a:t>
            </a:r>
          </a:p>
        </p:txBody>
      </p:sp>
      <p:sp>
        <p:nvSpPr>
          <p:cNvPr id="106500" name="Rectangle 4"/>
          <p:cNvSpPr>
            <a:spLocks noChangeArrowheads="1"/>
          </p:cNvSpPr>
          <p:nvPr/>
        </p:nvSpPr>
        <p:spPr bwMode="auto">
          <a:xfrm>
            <a:off x="5080000" y="685800"/>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folHlink"/>
                </a:solidFill>
              </a:rPr>
              <a:t>页表位移</a:t>
            </a:r>
          </a:p>
        </p:txBody>
      </p:sp>
      <p:sp>
        <p:nvSpPr>
          <p:cNvPr id="106501" name="Rectangle 5"/>
          <p:cNvSpPr>
            <a:spLocks noChangeArrowheads="1"/>
          </p:cNvSpPr>
          <p:nvPr/>
        </p:nvSpPr>
        <p:spPr bwMode="auto">
          <a:xfrm>
            <a:off x="6604000" y="685800"/>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folHlink"/>
                </a:solidFill>
              </a:rPr>
              <a:t>页位移</a:t>
            </a:r>
          </a:p>
        </p:txBody>
      </p:sp>
      <p:sp>
        <p:nvSpPr>
          <p:cNvPr id="106502" name="Text Box 6"/>
          <p:cNvSpPr txBox="1">
            <a:spLocks noChangeArrowheads="1"/>
          </p:cNvSpPr>
          <p:nvPr/>
        </p:nvSpPr>
        <p:spPr bwMode="auto">
          <a:xfrm>
            <a:off x="5130800" y="180976"/>
            <a:ext cx="1114408"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chemeClr val="tx2"/>
                </a:solidFill>
              </a:rPr>
              <a:t>虚拟地址</a:t>
            </a:r>
          </a:p>
        </p:txBody>
      </p:sp>
      <p:sp>
        <p:nvSpPr>
          <p:cNvPr id="106503" name="Rectangle 7"/>
          <p:cNvSpPr>
            <a:spLocks noChangeArrowheads="1"/>
          </p:cNvSpPr>
          <p:nvPr/>
        </p:nvSpPr>
        <p:spPr bwMode="auto">
          <a:xfrm>
            <a:off x="2235200" y="3748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folHlink"/>
                </a:solidFill>
              </a:rPr>
              <a:t>页表地址</a:t>
            </a:r>
          </a:p>
        </p:txBody>
      </p:sp>
      <p:sp>
        <p:nvSpPr>
          <p:cNvPr id="106504" name="Rectangle 8"/>
          <p:cNvSpPr>
            <a:spLocks noChangeArrowheads="1"/>
          </p:cNvSpPr>
          <p:nvPr/>
        </p:nvSpPr>
        <p:spPr bwMode="auto">
          <a:xfrm>
            <a:off x="2235200" y="3367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05" name="Rectangle 9"/>
          <p:cNvSpPr>
            <a:spLocks noChangeArrowheads="1"/>
          </p:cNvSpPr>
          <p:nvPr/>
        </p:nvSpPr>
        <p:spPr bwMode="auto">
          <a:xfrm>
            <a:off x="2235200" y="2986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06" name="Rectangle 10"/>
          <p:cNvSpPr>
            <a:spLocks noChangeArrowheads="1"/>
          </p:cNvSpPr>
          <p:nvPr/>
        </p:nvSpPr>
        <p:spPr bwMode="auto">
          <a:xfrm>
            <a:off x="2235200" y="2605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07" name="Rectangle 11"/>
          <p:cNvSpPr>
            <a:spLocks noChangeArrowheads="1"/>
          </p:cNvSpPr>
          <p:nvPr/>
        </p:nvSpPr>
        <p:spPr bwMode="auto">
          <a:xfrm>
            <a:off x="2235200" y="2224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08" name="Rectangle 12"/>
          <p:cNvSpPr>
            <a:spLocks noChangeArrowheads="1"/>
          </p:cNvSpPr>
          <p:nvPr/>
        </p:nvSpPr>
        <p:spPr bwMode="auto">
          <a:xfrm>
            <a:off x="2235200" y="4129088"/>
            <a:ext cx="1524000" cy="762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folHlink"/>
                </a:solidFill>
              </a:rPr>
              <a:t>.</a:t>
            </a:r>
          </a:p>
          <a:p>
            <a:pPr algn="ctr"/>
            <a:r>
              <a:rPr lang="zh-CN" altLang="en-US" sz="1800" b="1">
                <a:solidFill>
                  <a:schemeClr val="folHlink"/>
                </a:solidFill>
              </a:rPr>
              <a:t>.</a:t>
            </a:r>
          </a:p>
          <a:p>
            <a:pPr algn="ctr"/>
            <a:r>
              <a:rPr lang="zh-CN" altLang="en-US" sz="1800" b="1">
                <a:solidFill>
                  <a:schemeClr val="folHlink"/>
                </a:solidFill>
              </a:rPr>
              <a:t>.</a:t>
            </a:r>
          </a:p>
        </p:txBody>
      </p:sp>
      <p:sp>
        <p:nvSpPr>
          <p:cNvPr id="106509" name="Text Box 13"/>
          <p:cNvSpPr txBox="1">
            <a:spLocks noChangeArrowheads="1"/>
          </p:cNvSpPr>
          <p:nvPr/>
        </p:nvSpPr>
        <p:spPr bwMode="auto">
          <a:xfrm>
            <a:off x="1422400" y="1841500"/>
            <a:ext cx="2198038"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chemeClr val="tx2"/>
                </a:solidFill>
              </a:rPr>
              <a:t>页目录(每进程一个)</a:t>
            </a:r>
          </a:p>
        </p:txBody>
      </p:sp>
      <p:sp>
        <p:nvSpPr>
          <p:cNvPr id="106510" name="Rectangle 14"/>
          <p:cNvSpPr>
            <a:spLocks noChangeArrowheads="1"/>
          </p:cNvSpPr>
          <p:nvPr/>
        </p:nvSpPr>
        <p:spPr bwMode="auto">
          <a:xfrm>
            <a:off x="5181600" y="3748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11" name="Rectangle 15"/>
          <p:cNvSpPr>
            <a:spLocks noChangeArrowheads="1"/>
          </p:cNvSpPr>
          <p:nvPr/>
        </p:nvSpPr>
        <p:spPr bwMode="auto">
          <a:xfrm>
            <a:off x="5181600" y="3367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12" name="Rectangle 16"/>
          <p:cNvSpPr>
            <a:spLocks noChangeArrowheads="1"/>
          </p:cNvSpPr>
          <p:nvPr/>
        </p:nvSpPr>
        <p:spPr bwMode="auto">
          <a:xfrm>
            <a:off x="5181600" y="2986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13" name="Rectangle 17"/>
          <p:cNvSpPr>
            <a:spLocks noChangeArrowheads="1"/>
          </p:cNvSpPr>
          <p:nvPr/>
        </p:nvSpPr>
        <p:spPr bwMode="auto">
          <a:xfrm>
            <a:off x="5181600" y="2605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folHlink"/>
                </a:solidFill>
              </a:rPr>
              <a:t>块号</a:t>
            </a:r>
          </a:p>
        </p:txBody>
      </p:sp>
      <p:sp>
        <p:nvSpPr>
          <p:cNvPr id="106514" name="Rectangle 18"/>
          <p:cNvSpPr>
            <a:spLocks noChangeArrowheads="1"/>
          </p:cNvSpPr>
          <p:nvPr/>
        </p:nvSpPr>
        <p:spPr bwMode="auto">
          <a:xfrm>
            <a:off x="5181600" y="2224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15" name="Rectangle 19"/>
          <p:cNvSpPr>
            <a:spLocks noChangeArrowheads="1"/>
          </p:cNvSpPr>
          <p:nvPr/>
        </p:nvSpPr>
        <p:spPr bwMode="auto">
          <a:xfrm>
            <a:off x="5181600" y="4129088"/>
            <a:ext cx="1524000" cy="762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folHlink"/>
                </a:solidFill>
              </a:rPr>
              <a:t>.</a:t>
            </a:r>
          </a:p>
          <a:p>
            <a:pPr algn="ctr"/>
            <a:r>
              <a:rPr lang="zh-CN" altLang="en-US" sz="1800" b="1">
                <a:solidFill>
                  <a:schemeClr val="folHlink"/>
                </a:solidFill>
              </a:rPr>
              <a:t>.</a:t>
            </a:r>
          </a:p>
          <a:p>
            <a:pPr algn="ctr"/>
            <a:r>
              <a:rPr lang="zh-CN" altLang="en-US" sz="1800" b="1">
                <a:solidFill>
                  <a:schemeClr val="folHlink"/>
                </a:solidFill>
              </a:rPr>
              <a:t>.</a:t>
            </a:r>
          </a:p>
        </p:txBody>
      </p:sp>
      <p:sp>
        <p:nvSpPr>
          <p:cNvPr id="106516" name="Rectangle 20"/>
          <p:cNvSpPr>
            <a:spLocks noChangeArrowheads="1"/>
          </p:cNvSpPr>
          <p:nvPr/>
        </p:nvSpPr>
        <p:spPr bwMode="auto">
          <a:xfrm>
            <a:off x="5486400" y="1857376"/>
            <a:ext cx="64953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rPr>
              <a:t>页表</a:t>
            </a:r>
          </a:p>
        </p:txBody>
      </p:sp>
      <p:sp>
        <p:nvSpPr>
          <p:cNvPr id="106517" name="Rectangle 21"/>
          <p:cNvSpPr>
            <a:spLocks noChangeArrowheads="1"/>
          </p:cNvSpPr>
          <p:nvPr/>
        </p:nvSpPr>
        <p:spPr bwMode="auto">
          <a:xfrm>
            <a:off x="8128000" y="3748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folHlink"/>
                </a:solidFill>
              </a:rPr>
              <a:t>代码或数据</a:t>
            </a:r>
          </a:p>
        </p:txBody>
      </p:sp>
      <p:sp>
        <p:nvSpPr>
          <p:cNvPr id="106518" name="Rectangle 22"/>
          <p:cNvSpPr>
            <a:spLocks noChangeArrowheads="1"/>
          </p:cNvSpPr>
          <p:nvPr/>
        </p:nvSpPr>
        <p:spPr bwMode="auto">
          <a:xfrm>
            <a:off x="8128000" y="3367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19" name="Rectangle 23"/>
          <p:cNvSpPr>
            <a:spLocks noChangeArrowheads="1"/>
          </p:cNvSpPr>
          <p:nvPr/>
        </p:nvSpPr>
        <p:spPr bwMode="auto">
          <a:xfrm>
            <a:off x="8128000" y="2986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20" name="Rectangle 24"/>
          <p:cNvSpPr>
            <a:spLocks noChangeArrowheads="1"/>
          </p:cNvSpPr>
          <p:nvPr/>
        </p:nvSpPr>
        <p:spPr bwMode="auto">
          <a:xfrm>
            <a:off x="8128000" y="2605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21" name="Rectangle 25"/>
          <p:cNvSpPr>
            <a:spLocks noChangeArrowheads="1"/>
          </p:cNvSpPr>
          <p:nvPr/>
        </p:nvSpPr>
        <p:spPr bwMode="auto">
          <a:xfrm>
            <a:off x="8128000" y="2224088"/>
            <a:ext cx="1524000" cy="381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endParaRPr>
          </a:p>
        </p:txBody>
      </p:sp>
      <p:sp>
        <p:nvSpPr>
          <p:cNvPr id="106522" name="Rectangle 26"/>
          <p:cNvSpPr>
            <a:spLocks noChangeArrowheads="1"/>
          </p:cNvSpPr>
          <p:nvPr/>
        </p:nvSpPr>
        <p:spPr bwMode="auto">
          <a:xfrm>
            <a:off x="8128000" y="4129088"/>
            <a:ext cx="1524000" cy="762000"/>
          </a:xfrm>
          <a:prstGeom prst="rect">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folHlink"/>
                </a:solidFill>
              </a:rPr>
              <a:t>.</a:t>
            </a:r>
          </a:p>
          <a:p>
            <a:pPr algn="ctr"/>
            <a:r>
              <a:rPr lang="zh-CN" altLang="en-US" sz="1800" b="1">
                <a:solidFill>
                  <a:schemeClr val="folHlink"/>
                </a:solidFill>
              </a:rPr>
              <a:t>.</a:t>
            </a:r>
          </a:p>
          <a:p>
            <a:pPr algn="ctr"/>
            <a:r>
              <a:rPr lang="zh-CN" altLang="en-US" sz="1800" b="1">
                <a:solidFill>
                  <a:schemeClr val="folHlink"/>
                </a:solidFill>
              </a:rPr>
              <a:t>.</a:t>
            </a:r>
          </a:p>
        </p:txBody>
      </p:sp>
      <p:sp>
        <p:nvSpPr>
          <p:cNvPr id="106523" name="Rectangle 27"/>
          <p:cNvSpPr>
            <a:spLocks noChangeArrowheads="1"/>
          </p:cNvSpPr>
          <p:nvPr/>
        </p:nvSpPr>
        <p:spPr bwMode="auto">
          <a:xfrm>
            <a:off x="8229601" y="1857376"/>
            <a:ext cx="881973" cy="369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rPr>
              <a:t>内存块</a:t>
            </a:r>
          </a:p>
        </p:txBody>
      </p:sp>
      <p:sp>
        <p:nvSpPr>
          <p:cNvPr id="106524" name="Line 28"/>
          <p:cNvSpPr>
            <a:spLocks noChangeShapeType="1"/>
          </p:cNvSpPr>
          <p:nvPr/>
        </p:nvSpPr>
        <p:spPr bwMode="auto">
          <a:xfrm>
            <a:off x="4064000" y="1081088"/>
            <a:ext cx="0" cy="38100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25" name="Line 29"/>
          <p:cNvSpPr>
            <a:spLocks noChangeShapeType="1"/>
          </p:cNvSpPr>
          <p:nvPr/>
        </p:nvSpPr>
        <p:spPr bwMode="auto">
          <a:xfrm flipH="1">
            <a:off x="1320800" y="1462088"/>
            <a:ext cx="27432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26" name="Line 30"/>
          <p:cNvSpPr>
            <a:spLocks noChangeShapeType="1"/>
          </p:cNvSpPr>
          <p:nvPr/>
        </p:nvSpPr>
        <p:spPr bwMode="auto">
          <a:xfrm>
            <a:off x="1320800" y="1462088"/>
            <a:ext cx="0" cy="243840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27" name="Line 31"/>
          <p:cNvSpPr>
            <a:spLocks noChangeShapeType="1"/>
          </p:cNvSpPr>
          <p:nvPr/>
        </p:nvSpPr>
        <p:spPr bwMode="auto">
          <a:xfrm>
            <a:off x="1320800" y="3900488"/>
            <a:ext cx="914400"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28" name="Line 32"/>
          <p:cNvSpPr>
            <a:spLocks noChangeShapeType="1"/>
          </p:cNvSpPr>
          <p:nvPr/>
        </p:nvSpPr>
        <p:spPr bwMode="auto">
          <a:xfrm flipV="1">
            <a:off x="2235200" y="4891088"/>
            <a:ext cx="0" cy="10668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29" name="Line 33"/>
          <p:cNvSpPr>
            <a:spLocks noChangeShapeType="1"/>
          </p:cNvSpPr>
          <p:nvPr/>
        </p:nvSpPr>
        <p:spPr bwMode="auto">
          <a:xfrm>
            <a:off x="3759200" y="3900488"/>
            <a:ext cx="8128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30" name="Line 34"/>
          <p:cNvSpPr>
            <a:spLocks noChangeShapeType="1"/>
          </p:cNvSpPr>
          <p:nvPr/>
        </p:nvSpPr>
        <p:spPr bwMode="auto">
          <a:xfrm flipV="1">
            <a:off x="4603751" y="3290888"/>
            <a:ext cx="0" cy="6096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31" name="Line 35"/>
          <p:cNvSpPr>
            <a:spLocks noChangeShapeType="1"/>
          </p:cNvSpPr>
          <p:nvPr/>
        </p:nvSpPr>
        <p:spPr bwMode="auto">
          <a:xfrm>
            <a:off x="5892800" y="1081088"/>
            <a:ext cx="0" cy="38100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32" name="Line 36"/>
          <p:cNvSpPr>
            <a:spLocks noChangeShapeType="1"/>
          </p:cNvSpPr>
          <p:nvPr/>
        </p:nvSpPr>
        <p:spPr bwMode="auto">
          <a:xfrm flipH="1">
            <a:off x="4572000" y="1462088"/>
            <a:ext cx="13208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33" name="Line 37"/>
          <p:cNvSpPr>
            <a:spLocks noChangeShapeType="1"/>
          </p:cNvSpPr>
          <p:nvPr/>
        </p:nvSpPr>
        <p:spPr bwMode="auto">
          <a:xfrm>
            <a:off x="4775200" y="3133725"/>
            <a:ext cx="406400"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34" name="Line 38"/>
          <p:cNvSpPr>
            <a:spLocks noChangeShapeType="1"/>
          </p:cNvSpPr>
          <p:nvPr/>
        </p:nvSpPr>
        <p:spPr bwMode="auto">
          <a:xfrm>
            <a:off x="7620000" y="3976688"/>
            <a:ext cx="508000"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35" name="Line 39"/>
          <p:cNvSpPr>
            <a:spLocks noChangeShapeType="1"/>
          </p:cNvSpPr>
          <p:nvPr/>
        </p:nvSpPr>
        <p:spPr bwMode="auto">
          <a:xfrm>
            <a:off x="6705600" y="2833688"/>
            <a:ext cx="3048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36" name="Line 40"/>
          <p:cNvSpPr>
            <a:spLocks noChangeShapeType="1"/>
          </p:cNvSpPr>
          <p:nvPr/>
        </p:nvSpPr>
        <p:spPr bwMode="auto">
          <a:xfrm>
            <a:off x="7010400" y="2833688"/>
            <a:ext cx="0" cy="175260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37" name="Line 41"/>
          <p:cNvSpPr>
            <a:spLocks noChangeShapeType="1"/>
          </p:cNvSpPr>
          <p:nvPr/>
        </p:nvSpPr>
        <p:spPr bwMode="auto">
          <a:xfrm flipV="1">
            <a:off x="7366000" y="4205288"/>
            <a:ext cx="0" cy="3810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38" name="Text Box 42"/>
          <p:cNvSpPr txBox="1">
            <a:spLocks noChangeArrowheads="1"/>
          </p:cNvSpPr>
          <p:nvPr/>
        </p:nvSpPr>
        <p:spPr bwMode="auto">
          <a:xfrm>
            <a:off x="5486401" y="5529263"/>
            <a:ext cx="35878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b="1">
                <a:solidFill>
                  <a:srgbClr val="990000"/>
                </a:solidFill>
              </a:rPr>
              <a:t>二级页表结构及地址映射</a:t>
            </a:r>
          </a:p>
        </p:txBody>
      </p:sp>
      <p:sp>
        <p:nvSpPr>
          <p:cNvPr id="106539" name="Line 43"/>
          <p:cNvSpPr>
            <a:spLocks noChangeShapeType="1"/>
          </p:cNvSpPr>
          <p:nvPr/>
        </p:nvSpPr>
        <p:spPr bwMode="auto">
          <a:xfrm>
            <a:off x="4584700" y="1462088"/>
            <a:ext cx="0" cy="13716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540" name="Text Box 44"/>
          <p:cNvSpPr txBox="1">
            <a:spLocks noChangeArrowheads="1"/>
          </p:cNvSpPr>
          <p:nvPr/>
        </p:nvSpPr>
        <p:spPr bwMode="auto">
          <a:xfrm>
            <a:off x="4368800" y="2876550"/>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b="1">
                <a:solidFill>
                  <a:schemeClr val="folHlink"/>
                </a:solidFill>
              </a:rPr>
              <a:t>+</a:t>
            </a:r>
          </a:p>
        </p:txBody>
      </p:sp>
      <p:sp>
        <p:nvSpPr>
          <p:cNvPr id="106541" name="Oval 45"/>
          <p:cNvSpPr>
            <a:spLocks noChangeArrowheads="1"/>
          </p:cNvSpPr>
          <p:nvPr/>
        </p:nvSpPr>
        <p:spPr bwMode="auto">
          <a:xfrm>
            <a:off x="4267200" y="2876550"/>
            <a:ext cx="609600" cy="45720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6542" name="Line 46"/>
          <p:cNvSpPr>
            <a:spLocks noChangeShapeType="1"/>
          </p:cNvSpPr>
          <p:nvPr/>
        </p:nvSpPr>
        <p:spPr bwMode="auto">
          <a:xfrm>
            <a:off x="7346951" y="1066800"/>
            <a:ext cx="0" cy="25908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543" name="Line 47"/>
          <p:cNvSpPr>
            <a:spLocks noChangeShapeType="1"/>
          </p:cNvSpPr>
          <p:nvPr/>
        </p:nvSpPr>
        <p:spPr bwMode="auto">
          <a:xfrm>
            <a:off x="6991351" y="4586288"/>
            <a:ext cx="406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544" name="Text Box 48"/>
          <p:cNvSpPr txBox="1">
            <a:spLocks noChangeArrowheads="1"/>
          </p:cNvSpPr>
          <p:nvPr/>
        </p:nvSpPr>
        <p:spPr bwMode="auto">
          <a:xfrm>
            <a:off x="7112000" y="3748088"/>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b="1">
                <a:solidFill>
                  <a:schemeClr val="folHlink"/>
                </a:solidFill>
              </a:rPr>
              <a:t>+</a:t>
            </a:r>
          </a:p>
        </p:txBody>
      </p:sp>
      <p:sp>
        <p:nvSpPr>
          <p:cNvPr id="106545" name="Oval 49"/>
          <p:cNvSpPr>
            <a:spLocks noChangeArrowheads="1"/>
          </p:cNvSpPr>
          <p:nvPr/>
        </p:nvSpPr>
        <p:spPr bwMode="auto">
          <a:xfrm>
            <a:off x="7048500" y="3733800"/>
            <a:ext cx="609600" cy="45720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3188272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某</a:t>
            </a:r>
            <a:r>
              <a:rPr lang="zh-CN" altLang="en-US" sz="2400" dirty="0">
                <a:latin typeface="微软雅黑" panose="020B0503020204020204" pitchFamily="34" charset="-122"/>
                <a:ea typeface="微软雅黑" panose="020B0503020204020204" pitchFamily="34" charset="-122"/>
              </a:rPr>
              <a:t>计算机采用</a:t>
            </a:r>
            <a:r>
              <a:rPr lang="en-US" altLang="zh-CN" sz="2400" dirty="0">
                <a:latin typeface="微软雅黑" panose="020B0503020204020204" pitchFamily="34" charset="-122"/>
                <a:ea typeface="微软雅黑" panose="020B0503020204020204" pitchFamily="34" charset="-122"/>
              </a:rPr>
              <a:t>two-level paging</a:t>
            </a:r>
            <a:r>
              <a:rPr lang="zh-CN" altLang="en-US" sz="2400" dirty="0">
                <a:latin typeface="微软雅黑" panose="020B0503020204020204" pitchFamily="34" charset="-122"/>
                <a:ea typeface="微软雅黑" panose="020B0503020204020204" pitchFamily="34" charset="-122"/>
              </a:rPr>
              <a:t>的分页管理机制，按字节编址，页大小为</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10</a:t>
            </a:r>
            <a:r>
              <a:rPr lang="en-US" altLang="zh-CN" sz="2400" dirty="0">
                <a:latin typeface="微软雅黑" panose="020B0503020204020204" pitchFamily="34" charset="-122"/>
                <a:ea typeface="微软雅黑" panose="020B0503020204020204" pitchFamily="34" charset="-122"/>
              </a:rPr>
              <a:t>bytes</a:t>
            </a:r>
            <a:r>
              <a:rPr lang="zh-CN" altLang="en-US" sz="2400" dirty="0">
                <a:latin typeface="微软雅黑" panose="020B0503020204020204" pitchFamily="34" charset="-122"/>
                <a:ea typeface="微软雅黑" panose="020B0503020204020204" pitchFamily="34" charset="-122"/>
              </a:rPr>
              <a:t>，页表项大小为</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字节，逻辑地址结构</a:t>
            </a:r>
            <a:r>
              <a:rPr lang="zh-CN" altLang="en-US" sz="2400" dirty="0" smtClean="0">
                <a:latin typeface="微软雅黑" panose="020B0503020204020204" pitchFamily="34" charset="-122"/>
                <a:ea typeface="微软雅黑" panose="020B0503020204020204" pitchFamily="34" charset="-122"/>
              </a:rPr>
              <a:t>为</a:t>
            </a:r>
            <a:endParaRPr lang="en-US" altLang="zh-CN" sz="2400" dirty="0" smtClean="0">
              <a:latin typeface="微软雅黑" panose="020B0503020204020204" pitchFamily="34" charset="-122"/>
              <a:ea typeface="微软雅黑" panose="020B0503020204020204" pitchFamily="34" charset="-122"/>
            </a:endParaRPr>
          </a:p>
          <a:p>
            <a:pPr marL="342900" lvl="1" indent="-342900" algn="l">
              <a:lnSpc>
                <a:spcPct val="125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0" lvl="1" algn="l">
              <a:lnSpc>
                <a:spcPct val="125000"/>
              </a:lnSpc>
              <a:spcBef>
                <a:spcPts val="600"/>
              </a:spcBef>
            </a:pP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逻辑地址空间大小为</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aseline="30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16</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pages</a:t>
            </a:r>
            <a:endParaRPr lang="en-US" altLang="zh-CN" sz="2400" dirty="0">
              <a:latin typeface="微软雅黑" panose="020B0503020204020204" pitchFamily="34" charset="-122"/>
              <a:ea typeface="微软雅黑" panose="020B0503020204020204" pitchFamily="34" charset="-122"/>
            </a:endParaRPr>
          </a:p>
          <a:p>
            <a:pPr marL="0" lvl="1" algn="l">
              <a:lnSpc>
                <a:spcPct val="125000"/>
              </a:lnSpc>
              <a:spcBef>
                <a:spcPts val="600"/>
              </a:spcBef>
            </a:pPr>
            <a:endParaRPr lang="en-US" altLang="zh-CN" sz="2400" dirty="0" smtClean="0">
              <a:latin typeface="微软雅黑" panose="020B0503020204020204" pitchFamily="34" charset="-122"/>
              <a:ea typeface="微软雅黑" panose="020B0503020204020204" pitchFamily="34" charset="-122"/>
            </a:endParaRPr>
          </a:p>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问</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：表示整个逻辑地址空间的页目录表中包含表项个数至少是：</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B</a:t>
            </a:r>
          </a:p>
          <a:p>
            <a:pPr>
              <a:lnSpc>
                <a:spcPct val="125000"/>
              </a:lnSpc>
            </a:pPr>
            <a:r>
              <a:rPr lang="en-US" altLang="zh-CN" sz="2400" dirty="0">
                <a:latin typeface="微软雅黑" panose="020B0503020204020204" pitchFamily="34" charset="-122"/>
                <a:ea typeface="微软雅黑" panose="020B0503020204020204" pitchFamily="34" charset="-122"/>
              </a:rPr>
              <a:t>   A. 64    </a:t>
            </a:r>
            <a:r>
              <a:rPr lang="en-US" altLang="zh-CN" sz="2400" b="1" dirty="0">
                <a:solidFill>
                  <a:srgbClr val="FF0000"/>
                </a:solidFill>
                <a:latin typeface="微软雅黑" panose="020B0503020204020204" pitchFamily="34" charset="-122"/>
                <a:ea typeface="微软雅黑" panose="020B0503020204020204" pitchFamily="34" charset="-122"/>
              </a:rPr>
              <a:t>B. 128     </a:t>
            </a:r>
            <a:r>
              <a:rPr lang="en-US" altLang="zh-CN" sz="2400" dirty="0">
                <a:latin typeface="微软雅黑" panose="020B0503020204020204" pitchFamily="34" charset="-122"/>
                <a:ea typeface="微软雅黑" panose="020B0503020204020204" pitchFamily="34" charset="-122"/>
              </a:rPr>
              <a:t>C. 256    D. </a:t>
            </a:r>
            <a:r>
              <a:rPr lang="en-US" altLang="zh-CN" sz="2400" dirty="0" smtClean="0">
                <a:latin typeface="微软雅黑" panose="020B0503020204020204" pitchFamily="34" charset="-122"/>
                <a:ea typeface="微软雅黑" panose="020B0503020204020204" pitchFamily="34" charset="-122"/>
              </a:rPr>
              <a:t>512</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11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29" name="表格 28"/>
          <p:cNvGraphicFramePr>
            <a:graphicFrameLocks noGrp="1"/>
          </p:cNvGraphicFramePr>
          <p:nvPr>
            <p:extLst>
              <p:ext uri="{D42A27DB-BD31-4B8C-83A1-F6EECF244321}">
                <p14:modId xmlns:p14="http://schemas.microsoft.com/office/powerpoint/2010/main" val="3787237051"/>
              </p:ext>
            </p:extLst>
          </p:nvPr>
        </p:nvGraphicFramePr>
        <p:xfrm>
          <a:off x="1815905" y="2359987"/>
          <a:ext cx="7416825" cy="370840"/>
        </p:xfrm>
        <a:graphic>
          <a:graphicData uri="http://schemas.openxmlformats.org/drawingml/2006/table">
            <a:tbl>
              <a:tblPr firstRow="1" bandRow="1">
                <a:tableStyleId>{5C22544A-7EE6-4342-B048-85BDC9FD1C3A}</a:tableStyleId>
              </a:tblPr>
              <a:tblGrid>
                <a:gridCol w="2520281"/>
                <a:gridCol w="2520280"/>
                <a:gridCol w="2376264"/>
              </a:tblGrid>
              <a:tr h="370840">
                <a:tc>
                  <a:txBody>
                    <a:bodyPr/>
                    <a:lstStyle/>
                    <a:p>
                      <a:r>
                        <a:rPr lang="zh-CN" altLang="en-US" b="0" dirty="0" smtClean="0">
                          <a:solidFill>
                            <a:schemeClr val="tx1"/>
                          </a:solidFill>
                        </a:rPr>
                        <a:t>页目编号</a:t>
                      </a:r>
                      <a:r>
                        <a:rPr lang="en-US" altLang="zh-CN" b="0" dirty="0" smtClean="0">
                          <a:solidFill>
                            <a:schemeClr val="tx1"/>
                          </a:solidFill>
                        </a:rPr>
                        <a:t>/outer page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kern="1200" dirty="0" smtClean="0">
                          <a:solidFill>
                            <a:schemeClr val="tx1"/>
                          </a:solidFill>
                          <a:latin typeface="+mn-lt"/>
                          <a:ea typeface="+mn-ea"/>
                          <a:cs typeface="+mn-cs"/>
                        </a:rPr>
                        <a:t>页号</a:t>
                      </a:r>
                      <a:r>
                        <a:rPr lang="en-US" altLang="zh-CN" sz="1800" b="0" kern="1200" dirty="0" smtClean="0">
                          <a:solidFill>
                            <a:schemeClr val="tx1"/>
                          </a:solidFill>
                          <a:latin typeface="+mn-lt"/>
                          <a:ea typeface="+mn-ea"/>
                          <a:cs typeface="+mn-cs"/>
                        </a:rPr>
                        <a:t>/inner page</a:t>
                      </a:r>
                      <a:endParaRPr lang="zh-CN"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kern="1200" dirty="0" smtClean="0">
                          <a:solidFill>
                            <a:schemeClr val="tx1"/>
                          </a:solidFill>
                          <a:latin typeface="+mn-lt"/>
                          <a:ea typeface="+mn-ea"/>
                          <a:cs typeface="+mn-cs"/>
                        </a:rPr>
                        <a:t>页内偏移</a:t>
                      </a:r>
                      <a:r>
                        <a:rPr lang="en-US" altLang="zh-CN" sz="1800" b="0" kern="1200" dirty="0" smtClean="0">
                          <a:solidFill>
                            <a:schemeClr val="tx1"/>
                          </a:solidFill>
                          <a:latin typeface="+mn-lt"/>
                          <a:ea typeface="+mn-ea"/>
                          <a:cs typeface="+mn-cs"/>
                        </a:rPr>
                        <a:t>/offset</a:t>
                      </a:r>
                      <a:endParaRPr lang="zh-CN"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6154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页</a:t>
            </a:r>
            <a:r>
              <a:rPr lang="zh-CN" altLang="en-US" sz="2400" dirty="0">
                <a:latin typeface="微软雅黑" panose="020B0503020204020204" pitchFamily="34" charset="-122"/>
                <a:ea typeface="微软雅黑" panose="020B0503020204020204" pitchFamily="34" charset="-122"/>
              </a:rPr>
              <a:t>大小为</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10</a:t>
            </a:r>
            <a:r>
              <a:rPr lang="en-US" altLang="zh-CN" sz="2400" dirty="0">
                <a:latin typeface="微软雅黑" panose="020B0503020204020204" pitchFamily="34" charset="-122"/>
                <a:ea typeface="微软雅黑" panose="020B0503020204020204" pitchFamily="34" charset="-122"/>
              </a:rPr>
              <a:t>bytes</a:t>
            </a:r>
            <a:r>
              <a:rPr lang="zh-CN" altLang="en-US" sz="2400" dirty="0">
                <a:latin typeface="微软雅黑" panose="020B0503020204020204" pitchFamily="34" charset="-122"/>
                <a:ea typeface="微软雅黑" panose="020B0503020204020204" pitchFamily="34" charset="-122"/>
              </a:rPr>
              <a:t>，页表项大小为</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字节</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逻辑</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地址空间大小为</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aseline="30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16</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pages</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共</a:t>
            </a:r>
            <a:r>
              <a:rPr lang="en-US" altLang="zh-CN" sz="2400" dirty="0" smtClean="0">
                <a:latin typeface="微软雅黑" panose="020B0503020204020204" pitchFamily="34" charset="-122"/>
                <a:ea typeface="微软雅黑" panose="020B0503020204020204" pitchFamily="34" charset="-122"/>
              </a:rPr>
              <a:t>2</a:t>
            </a:r>
            <a:r>
              <a:rPr lang="en-US" altLang="zh-CN" sz="2400" baseline="300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aseline="30000" dirty="0" smtClean="0">
                <a:latin typeface="微软雅黑" panose="020B0503020204020204" pitchFamily="34" charset="-122"/>
                <a:ea typeface="微软雅黑" panose="020B0503020204020204" pitchFamily="34" charset="-122"/>
                <a:cs typeface="Times New Roman" panose="02020603050405020304" pitchFamily="18" charset="0"/>
              </a:rPr>
              <a:t>16</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bytes=2</a:t>
            </a:r>
            <a:r>
              <a:rPr lang="en-US" altLang="zh-CN" sz="2400" baseline="30000" dirty="0" smtClean="0">
                <a:latin typeface="微软雅黑" panose="020B0503020204020204" pitchFamily="34" charset="-122"/>
                <a:ea typeface="微软雅黑" panose="020B0503020204020204" pitchFamily="34" charset="-122"/>
                <a:cs typeface="Times New Roman" panose="02020603050405020304" pitchFamily="18" charset="0"/>
              </a:rPr>
              <a:t>26</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bytes, </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逻辑</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地址</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26bits</a:t>
            </a:r>
          </a:p>
          <a:p>
            <a:pPr marL="342900" lvl="1" indent="-342900" algn="l">
              <a:lnSpc>
                <a:spcPct val="125000"/>
              </a:lnSpc>
              <a:spcBef>
                <a:spcPts val="600"/>
              </a:spcBef>
              <a:buFont typeface="Wingdings" panose="05000000000000000000" pitchFamily="2" charset="2"/>
              <a:buChar char="l"/>
            </a:pP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lvl="1" algn="l">
              <a:lnSpc>
                <a:spcPct val="125000"/>
              </a:lnSpc>
              <a:spcBef>
                <a:spcPts val="600"/>
              </a:spcBef>
            </a:pP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假设：内页表中多个</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chunk</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、外页表的</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chunk</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均</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采用</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page</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大小（</a:t>
            </a:r>
            <a:r>
              <a:rPr lang="en-US" altLang="zh-CN" sz="2400" dirty="0" smtClean="0">
                <a:solidFill>
                  <a:srgbClr val="FF0000"/>
                </a:solidFill>
                <a:latin typeface="微软雅黑" panose="020B0503020204020204" pitchFamily="34" charset="-122"/>
                <a:ea typeface="微软雅黑" panose="020B0503020204020204" pitchFamily="34" charset="-122"/>
              </a:rPr>
              <a:t>2</a:t>
            </a:r>
            <a:r>
              <a:rPr lang="en-US" altLang="zh-CN" sz="2400" baseline="30000" dirty="0" smtClean="0">
                <a:solidFill>
                  <a:srgbClr val="FF0000"/>
                </a:solidFill>
                <a:latin typeface="微软雅黑" panose="020B0503020204020204" pitchFamily="34" charset="-122"/>
                <a:ea typeface="微软雅黑" panose="020B0503020204020204" pitchFamily="34" charset="-122"/>
              </a:rPr>
              <a:t>10</a:t>
            </a:r>
            <a:r>
              <a:rPr lang="en-US" altLang="zh-CN" sz="2400" dirty="0" smtClean="0">
                <a:solidFill>
                  <a:srgbClr val="FF0000"/>
                </a:solidFill>
                <a:latin typeface="微软雅黑" panose="020B0503020204020204" pitchFamily="34" charset="-122"/>
                <a:ea typeface="微软雅黑" panose="020B0503020204020204" pitchFamily="34" charset="-122"/>
              </a:rPr>
              <a:t>bytes </a:t>
            </a:r>
            <a:r>
              <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）的内存块来存储页表项</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，而</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个页表项占</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个字节，故</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一个</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chunk</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中可以存储</a:t>
            </a:r>
            <a:r>
              <a:rPr lang="en-US" altLang="zh-CN" sz="2400" dirty="0" smtClean="0">
                <a:latin typeface="微软雅黑" panose="020B0503020204020204" pitchFamily="34" charset="-122"/>
                <a:ea typeface="微软雅黑" panose="020B0503020204020204" pitchFamily="34" charset="-122"/>
              </a:rPr>
              <a:t>2</a:t>
            </a:r>
            <a:r>
              <a:rPr lang="en-US" altLang="zh-CN" sz="2400" baseline="30000" dirty="0" smtClean="0">
                <a:latin typeface="微软雅黑" panose="020B0503020204020204" pitchFamily="34" charset="-122"/>
                <a:ea typeface="微软雅黑" panose="020B0503020204020204" pitchFamily="34" charset="-122"/>
              </a:rPr>
              <a:t>10</a:t>
            </a:r>
            <a:r>
              <a:rPr lang="en-US" altLang="zh-CN" sz="2400" dirty="0" smtClean="0">
                <a:latin typeface="微软雅黑" panose="020B0503020204020204" pitchFamily="34" charset="-122"/>
                <a:ea typeface="微软雅黑" panose="020B0503020204020204" pitchFamily="34" charset="-122"/>
              </a:rPr>
              <a:t>/2=512=2</a:t>
            </a:r>
            <a:r>
              <a:rPr lang="en-US" altLang="zh-CN" sz="2400" baseline="30000" dirty="0">
                <a:latin typeface="微软雅黑" panose="020B0503020204020204" pitchFamily="34" charset="-122"/>
                <a:ea typeface="微软雅黑" panose="020B0503020204020204" pitchFamily="34" charset="-122"/>
              </a:rPr>
              <a:t>9</a:t>
            </a:r>
            <a:r>
              <a:rPr lang="zh-CN" altLang="en-US" sz="2400" dirty="0" smtClean="0">
                <a:latin typeface="微软雅黑" panose="020B0503020204020204" pitchFamily="34" charset="-122"/>
                <a:ea typeface="微软雅黑" panose="020B0503020204020204" pitchFamily="34" charset="-122"/>
              </a:rPr>
              <a:t>个页表项，所以逻辑地址中内页号所占的地址位数为</a:t>
            </a:r>
            <a:r>
              <a:rPr lang="en-US" altLang="zh-CN" sz="2400" dirty="0" smtClean="0">
                <a:latin typeface="微软雅黑" panose="020B0503020204020204" pitchFamily="34" charset="-122"/>
                <a:ea typeface="微软雅黑" panose="020B0503020204020204" pitchFamily="34" charset="-122"/>
              </a:rPr>
              <a:t>9</a:t>
            </a:r>
            <a:r>
              <a:rPr lang="zh-CN" altLang="en-US" sz="2400" dirty="0" smtClean="0">
                <a:latin typeface="微软雅黑" panose="020B0503020204020204" pitchFamily="34" charset="-122"/>
                <a:ea typeface="微软雅黑" panose="020B0503020204020204" pitchFamily="34" charset="-122"/>
              </a:rPr>
              <a:t>位。由此推出，外页所占位数为</a:t>
            </a:r>
            <a:r>
              <a:rPr lang="en-US" altLang="zh-CN" sz="2400" dirty="0" smtClean="0">
                <a:latin typeface="微软雅黑" panose="020B0503020204020204" pitchFamily="34" charset="-122"/>
                <a:ea typeface="微软雅黑" panose="020B0503020204020204" pitchFamily="34" charset="-122"/>
              </a:rPr>
              <a:t>7</a:t>
            </a:r>
            <a:r>
              <a:rPr lang="zh-CN" altLang="en-US" sz="2400" dirty="0" smtClean="0">
                <a:latin typeface="微软雅黑" panose="020B0503020204020204" pitchFamily="34" charset="-122"/>
                <a:ea typeface="微软雅黑" panose="020B0503020204020204" pitchFamily="34" charset="-122"/>
              </a:rPr>
              <a:t>位，外页有</a:t>
            </a:r>
            <a:r>
              <a:rPr lang="en-US" altLang="zh-CN" sz="2400" dirty="0" smtClean="0">
                <a:latin typeface="微软雅黑" panose="020B0503020204020204" pitchFamily="34" charset="-122"/>
                <a:ea typeface="微软雅黑" panose="020B0503020204020204" pitchFamily="34" charset="-122"/>
              </a:rPr>
              <a:t>128</a:t>
            </a:r>
            <a:r>
              <a:rPr lang="zh-CN" altLang="en-US" sz="2400" dirty="0" smtClean="0">
                <a:latin typeface="微软雅黑" panose="020B0503020204020204" pitchFamily="34" charset="-122"/>
                <a:ea typeface="微软雅黑" panose="020B0503020204020204" pitchFamily="34" charset="-122"/>
              </a:rPr>
              <a:t>个表项；</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共有</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16</a:t>
            </a:r>
            <a:r>
              <a:rPr lang="zh-CN" altLang="en-US" sz="2400" dirty="0" smtClean="0">
                <a:latin typeface="微软雅黑" panose="020B0503020204020204" pitchFamily="34" charset="-122"/>
                <a:ea typeface="微软雅黑" panose="020B0503020204020204" pitchFamily="34" charset="-122"/>
              </a:rPr>
              <a:t>个</a:t>
            </a:r>
            <a:r>
              <a:rPr lang="en-US" altLang="zh-CN" sz="2400" dirty="0" smtClean="0">
                <a:latin typeface="微软雅黑" panose="020B0503020204020204" pitchFamily="34" charset="-122"/>
                <a:ea typeface="微软雅黑" panose="020B0503020204020204" pitchFamily="34" charset="-122"/>
              </a:rPr>
              <a:t>pages</a:t>
            </a:r>
            <a:r>
              <a:rPr lang="zh-CN" altLang="en-US" sz="2400" dirty="0" smtClean="0">
                <a:latin typeface="微软雅黑" panose="020B0503020204020204" pitchFamily="34" charset="-122"/>
                <a:ea typeface="微软雅黑" panose="020B0503020204020204" pitchFamily="34" charset="-122"/>
              </a:rPr>
              <a:t>，一个</a:t>
            </a:r>
            <a:r>
              <a:rPr lang="zh-CN" altLang="en-US" sz="2400" dirty="0">
                <a:latin typeface="微软雅黑" panose="020B0503020204020204" pitchFamily="34" charset="-122"/>
                <a:ea typeface="微软雅黑" panose="020B0503020204020204" pitchFamily="34" charset="-122"/>
              </a:rPr>
              <a:t>内页表</a:t>
            </a:r>
            <a:r>
              <a:rPr lang="en-US" altLang="zh-CN" sz="2400" dirty="0" smtClean="0">
                <a:latin typeface="微软雅黑" panose="020B0503020204020204" pitchFamily="34" charset="-122"/>
                <a:ea typeface="微软雅黑" panose="020B0503020204020204" pitchFamily="34" charset="-122"/>
              </a:rPr>
              <a:t>chunk</a:t>
            </a:r>
            <a:r>
              <a:rPr lang="zh-CN" altLang="en-US" sz="2400" dirty="0" smtClean="0">
                <a:latin typeface="微软雅黑" panose="020B0503020204020204" pitchFamily="34" charset="-122"/>
                <a:ea typeface="微软雅黑" panose="020B0503020204020204" pitchFamily="34" charset="-122"/>
              </a:rPr>
              <a:t>可以存储</a:t>
            </a:r>
            <a:r>
              <a:rPr lang="en-US" altLang="zh-CN" sz="2400" dirty="0" smtClean="0">
                <a:latin typeface="微软雅黑" panose="020B0503020204020204" pitchFamily="34" charset="-122"/>
                <a:ea typeface="微软雅黑" panose="020B0503020204020204" pitchFamily="34" charset="-122"/>
              </a:rPr>
              <a:t>512</a:t>
            </a:r>
            <a:r>
              <a:rPr lang="zh-CN" altLang="en-US" sz="2400" dirty="0" smtClean="0">
                <a:latin typeface="微软雅黑" panose="020B0503020204020204" pitchFamily="34" charset="-122"/>
                <a:ea typeface="微软雅黑" panose="020B0503020204020204" pitchFamily="34" charset="-122"/>
              </a:rPr>
              <a:t>个</a:t>
            </a:r>
            <a:r>
              <a:rPr lang="en-US" altLang="zh-CN" sz="2400" dirty="0" smtClean="0">
                <a:latin typeface="微软雅黑" panose="020B0503020204020204" pitchFamily="34" charset="-122"/>
                <a:ea typeface="微软雅黑" panose="020B0503020204020204" pitchFamily="34" charset="-122"/>
              </a:rPr>
              <a:t>page</a:t>
            </a:r>
            <a:r>
              <a:rPr lang="zh-CN" altLang="en-US" sz="2400" dirty="0" smtClean="0">
                <a:latin typeface="微软雅黑" panose="020B0503020204020204" pitchFamily="34" charset="-122"/>
                <a:ea typeface="微软雅黑" panose="020B0503020204020204" pitchFamily="34" charset="-122"/>
              </a:rPr>
              <a:t>的物理地址</a:t>
            </a:r>
            <a:r>
              <a:rPr lang="en-US" altLang="zh-CN" sz="2400" dirty="0" smtClean="0">
                <a:latin typeface="微软雅黑" panose="020B0503020204020204" pitchFamily="34" charset="-122"/>
                <a:ea typeface="微软雅黑" panose="020B0503020204020204" pitchFamily="34" charset="-122"/>
              </a:rPr>
              <a:t>/frame</a:t>
            </a:r>
            <a:r>
              <a:rPr lang="zh-CN" altLang="en-US" sz="2400" dirty="0" smtClean="0">
                <a:latin typeface="微软雅黑" panose="020B0503020204020204" pitchFamily="34" charset="-122"/>
                <a:ea typeface="微软雅黑" panose="020B0503020204020204" pitchFamily="34" charset="-122"/>
              </a:rPr>
              <a:t>首地址高位，需要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16 </a:t>
            </a:r>
            <a:r>
              <a:rPr lang="en-US" altLang="zh-CN" sz="2400" dirty="0" smtClean="0">
                <a:latin typeface="微软雅黑" panose="020B0503020204020204" pitchFamily="34" charset="-122"/>
                <a:ea typeface="微软雅黑" panose="020B0503020204020204" pitchFamily="34" charset="-122"/>
              </a:rPr>
              <a:t>/512=</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aseline="30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7 </a:t>
            </a:r>
            <a:r>
              <a:rPr lang="en-US" altLang="zh-CN" sz="2400" dirty="0" smtClean="0">
                <a:latin typeface="微软雅黑" panose="020B0503020204020204" pitchFamily="34" charset="-122"/>
                <a:ea typeface="微软雅黑" panose="020B0503020204020204" pitchFamily="34" charset="-122"/>
              </a:rPr>
              <a:t>=128</a:t>
            </a:r>
            <a:r>
              <a:rPr lang="zh-CN" altLang="en-US" sz="2400" dirty="0" smtClean="0">
                <a:latin typeface="微软雅黑" panose="020B0503020204020204" pitchFamily="34" charset="-122"/>
                <a:ea typeface="微软雅黑" panose="020B0503020204020204" pitchFamily="34" charset="-122"/>
              </a:rPr>
              <a:t>个内页表</a:t>
            </a:r>
            <a:r>
              <a:rPr lang="en-US" altLang="zh-CN" sz="2400" dirty="0" smtClean="0">
                <a:latin typeface="微软雅黑" panose="020B0503020204020204" pitchFamily="34" charset="-122"/>
                <a:ea typeface="微软雅黑" panose="020B0503020204020204" pitchFamily="34" charset="-122"/>
              </a:rPr>
              <a:t>chunk</a:t>
            </a:r>
            <a:r>
              <a:rPr lang="zh-CN" altLang="en-US" sz="2400" dirty="0" smtClean="0">
                <a:latin typeface="微软雅黑" panose="020B0503020204020204" pitchFamily="34" charset="-122"/>
                <a:ea typeface="微软雅黑" panose="020B0503020204020204" pitchFamily="34" charset="-122"/>
              </a:rPr>
              <a:t>，故外页表中应有</a:t>
            </a:r>
            <a:r>
              <a:rPr lang="en-US" altLang="zh-CN" sz="2400" dirty="0" smtClean="0">
                <a:latin typeface="微软雅黑" panose="020B0503020204020204" pitchFamily="34" charset="-122"/>
                <a:ea typeface="微软雅黑" panose="020B0503020204020204" pitchFamily="34" charset="-122"/>
              </a:rPr>
              <a:t>128</a:t>
            </a:r>
            <a:r>
              <a:rPr lang="zh-CN" altLang="en-US" sz="2400" dirty="0" smtClean="0">
                <a:latin typeface="微软雅黑" panose="020B0503020204020204" pitchFamily="34" charset="-122"/>
                <a:ea typeface="微软雅黑" panose="020B0503020204020204" pitchFamily="34" charset="-122"/>
              </a:rPr>
              <a:t>个表项指向内页中的每个</a:t>
            </a:r>
            <a:r>
              <a:rPr lang="en-US" altLang="zh-CN" sz="2400" dirty="0" smtClean="0">
                <a:latin typeface="微软雅黑" panose="020B0503020204020204" pitchFamily="34" charset="-122"/>
                <a:ea typeface="微软雅黑" panose="020B0503020204020204" pitchFamily="34" charset="-122"/>
              </a:rPr>
              <a:t>chunk</a:t>
            </a:r>
            <a:r>
              <a:rPr lang="zh-CN" altLang="en-US"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11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29" name="表格 28"/>
          <p:cNvGraphicFramePr>
            <a:graphicFrameLocks noGrp="1"/>
          </p:cNvGraphicFramePr>
          <p:nvPr>
            <p:extLst>
              <p:ext uri="{D42A27DB-BD31-4B8C-83A1-F6EECF244321}">
                <p14:modId xmlns:p14="http://schemas.microsoft.com/office/powerpoint/2010/main" val="547339842"/>
              </p:ext>
            </p:extLst>
          </p:nvPr>
        </p:nvGraphicFramePr>
        <p:xfrm>
          <a:off x="1785707" y="2369865"/>
          <a:ext cx="7416825" cy="370840"/>
        </p:xfrm>
        <a:graphic>
          <a:graphicData uri="http://schemas.openxmlformats.org/drawingml/2006/table">
            <a:tbl>
              <a:tblPr firstRow="1" bandRow="1">
                <a:tableStyleId>{5C22544A-7EE6-4342-B048-85BDC9FD1C3A}</a:tableStyleId>
              </a:tblPr>
              <a:tblGrid>
                <a:gridCol w="2520281"/>
                <a:gridCol w="2520280"/>
                <a:gridCol w="2376264"/>
              </a:tblGrid>
              <a:tr h="370840">
                <a:tc>
                  <a:txBody>
                    <a:bodyPr/>
                    <a:lstStyle/>
                    <a:p>
                      <a:r>
                        <a:rPr lang="zh-CN" altLang="en-US" b="0" dirty="0" smtClean="0">
                          <a:solidFill>
                            <a:schemeClr val="tx1"/>
                          </a:solidFill>
                        </a:rPr>
                        <a:t>页目编号</a:t>
                      </a:r>
                      <a:r>
                        <a:rPr lang="en-US" altLang="zh-CN" b="0" dirty="0" smtClean="0">
                          <a:solidFill>
                            <a:schemeClr val="tx1"/>
                          </a:solidFill>
                        </a:rPr>
                        <a:t>/outer page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kern="1200" dirty="0" smtClean="0">
                          <a:solidFill>
                            <a:schemeClr val="tx1"/>
                          </a:solidFill>
                          <a:latin typeface="+mn-lt"/>
                          <a:ea typeface="+mn-ea"/>
                          <a:cs typeface="+mn-cs"/>
                        </a:rPr>
                        <a:t>页号</a:t>
                      </a:r>
                      <a:r>
                        <a:rPr lang="en-US" altLang="zh-CN" sz="1800" b="0" kern="1200" dirty="0" smtClean="0">
                          <a:solidFill>
                            <a:schemeClr val="tx1"/>
                          </a:solidFill>
                          <a:latin typeface="+mn-lt"/>
                          <a:ea typeface="+mn-ea"/>
                          <a:cs typeface="+mn-cs"/>
                        </a:rPr>
                        <a:t>/inner page</a:t>
                      </a:r>
                      <a:endParaRPr lang="zh-CN"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kern="1200" dirty="0" smtClean="0">
                          <a:solidFill>
                            <a:schemeClr val="tx1"/>
                          </a:solidFill>
                          <a:latin typeface="+mn-lt"/>
                          <a:ea typeface="+mn-ea"/>
                          <a:cs typeface="+mn-cs"/>
                        </a:rPr>
                        <a:t>页内偏移</a:t>
                      </a:r>
                      <a:r>
                        <a:rPr lang="en-US" altLang="zh-CN" sz="1800" b="0" kern="1200" dirty="0" smtClean="0">
                          <a:solidFill>
                            <a:schemeClr val="tx1"/>
                          </a:solidFill>
                          <a:latin typeface="+mn-lt"/>
                          <a:ea typeface="+mn-ea"/>
                          <a:cs typeface="+mn-cs"/>
                        </a:rPr>
                        <a:t>/offset</a:t>
                      </a:r>
                      <a:endParaRPr lang="zh-CN"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0" name="TextBox 29"/>
          <p:cNvSpPr txBox="1"/>
          <p:nvPr/>
        </p:nvSpPr>
        <p:spPr>
          <a:xfrm>
            <a:off x="8984834" y="2748075"/>
            <a:ext cx="338554" cy="461665"/>
          </a:xfrm>
          <a:prstGeom prst="rect">
            <a:avLst/>
          </a:prstGeom>
          <a:noFill/>
        </p:spPr>
        <p:txBody>
          <a:bodyPr wrap="none" rtlCol="0">
            <a:spAutoFit/>
          </a:bodyPr>
          <a:lstStyle/>
          <a:p>
            <a:r>
              <a:rPr lang="en-US" altLang="zh-CN" dirty="0" smtClean="0"/>
              <a:t>0</a:t>
            </a:r>
            <a:endParaRPr lang="zh-CN" altLang="en-US" dirty="0"/>
          </a:p>
        </p:txBody>
      </p:sp>
      <p:sp>
        <p:nvSpPr>
          <p:cNvPr id="31" name="TextBox 30"/>
          <p:cNvSpPr txBox="1"/>
          <p:nvPr/>
        </p:nvSpPr>
        <p:spPr>
          <a:xfrm>
            <a:off x="1569684" y="2747171"/>
            <a:ext cx="492443" cy="461665"/>
          </a:xfrm>
          <a:prstGeom prst="rect">
            <a:avLst/>
          </a:prstGeom>
          <a:noFill/>
        </p:spPr>
        <p:txBody>
          <a:bodyPr wrap="none" rtlCol="0">
            <a:spAutoFit/>
          </a:bodyPr>
          <a:lstStyle/>
          <a:p>
            <a:r>
              <a:rPr lang="en-US" altLang="zh-CN" dirty="0" smtClean="0"/>
              <a:t>25</a:t>
            </a:r>
            <a:endParaRPr lang="zh-CN" altLang="en-US" dirty="0"/>
          </a:p>
        </p:txBody>
      </p:sp>
      <p:sp>
        <p:nvSpPr>
          <p:cNvPr id="32" name="TextBox 31"/>
          <p:cNvSpPr txBox="1"/>
          <p:nvPr/>
        </p:nvSpPr>
        <p:spPr>
          <a:xfrm>
            <a:off x="6466228" y="2751198"/>
            <a:ext cx="723275" cy="461665"/>
          </a:xfrm>
          <a:prstGeom prst="rect">
            <a:avLst/>
          </a:prstGeom>
          <a:noFill/>
        </p:spPr>
        <p:txBody>
          <a:bodyPr wrap="none" rtlCol="0">
            <a:spAutoFit/>
          </a:bodyPr>
          <a:lstStyle/>
          <a:p>
            <a:r>
              <a:rPr lang="en-US" altLang="zh-CN" dirty="0" smtClean="0"/>
              <a:t>10 9</a:t>
            </a:r>
            <a:endParaRPr lang="zh-CN" altLang="en-US" dirty="0"/>
          </a:p>
        </p:txBody>
      </p:sp>
      <p:sp>
        <p:nvSpPr>
          <p:cNvPr id="33" name="TextBox 32"/>
          <p:cNvSpPr txBox="1"/>
          <p:nvPr/>
        </p:nvSpPr>
        <p:spPr>
          <a:xfrm>
            <a:off x="4089964" y="2751198"/>
            <a:ext cx="646331" cy="461665"/>
          </a:xfrm>
          <a:prstGeom prst="rect">
            <a:avLst/>
          </a:prstGeom>
          <a:noFill/>
        </p:spPr>
        <p:txBody>
          <a:bodyPr wrap="none" rtlCol="0">
            <a:spAutoFit/>
          </a:bodyPr>
          <a:lstStyle/>
          <a:p>
            <a:r>
              <a:rPr lang="en-US" altLang="zh-CN" dirty="0">
                <a:solidFill>
                  <a:srgbClr val="FF0000"/>
                </a:solidFill>
              </a:rPr>
              <a:t> </a:t>
            </a:r>
            <a:r>
              <a:rPr lang="en-US" altLang="zh-CN" dirty="0" smtClean="0">
                <a:solidFill>
                  <a:srgbClr val="FF0000"/>
                </a:solidFill>
              </a:rPr>
              <a:t> 18</a:t>
            </a:r>
            <a:endParaRPr lang="zh-CN" altLang="en-US" dirty="0">
              <a:solidFill>
                <a:srgbClr val="FF0000"/>
              </a:solidFill>
            </a:endParaRPr>
          </a:p>
        </p:txBody>
      </p:sp>
    </p:spTree>
    <p:extLst>
      <p:ext uri="{BB962C8B-B14F-4D97-AF65-F5344CB8AC3E}">
        <p14:creationId xmlns:p14="http://schemas.microsoft.com/office/powerpoint/2010/main" val="1865849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721629"/>
            <a:ext cx="11567656" cy="5752913"/>
          </a:xfrm>
        </p:spPr>
        <p:txBody>
          <a:bodyPr/>
          <a:lstStyle/>
          <a:p>
            <a:pPr marL="609600" indent="-609600"/>
            <a:r>
              <a:rPr lang="en-US" altLang="zh-CN" sz="2400" dirty="0"/>
              <a:t> </a:t>
            </a:r>
            <a:endParaRPr lang="en-US" altLang="zh-CN" sz="2400" dirty="0" smtClean="0">
              <a:latin typeface="Times New Roman" pitchFamily="18" charset="0"/>
            </a:endParaRPr>
          </a:p>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个多道程序设计系统采用实存管理技术并发执行多个大小均为</a:t>
            </a:r>
            <a:r>
              <a:rPr lang="en-US" altLang="zh-CN" sz="2400" dirty="0" smtClean="0">
                <a:latin typeface="微软雅黑" panose="020B0503020204020204" pitchFamily="34" charset="-122"/>
                <a:ea typeface="微软雅黑" panose="020B0503020204020204" pitchFamily="34" charset="-122"/>
              </a:rPr>
              <a:t>300K</a:t>
            </a:r>
            <a:r>
              <a:rPr lang="zh-CN" altLang="en-US" sz="2400" dirty="0" smtClean="0">
                <a:latin typeface="微软雅黑" panose="020B0503020204020204" pitchFamily="34" charset="-122"/>
                <a:ea typeface="微软雅黑" panose="020B0503020204020204" pitchFamily="34" charset="-122"/>
              </a:rPr>
              <a:t>的程序。假设各个进程在执行过程中有</a:t>
            </a:r>
            <a:r>
              <a:rPr lang="en-US" altLang="zh-CN" sz="2400" dirty="0" smtClean="0">
                <a:latin typeface="微软雅黑" panose="020B0503020204020204" pitchFamily="34" charset="-122"/>
                <a:ea typeface="微软雅黑" panose="020B0503020204020204" pitchFamily="34" charset="-122"/>
              </a:rPr>
              <a:t>80%</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等待时间（即进程等待</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的时间占其生命周期时长的</a:t>
            </a:r>
            <a:r>
              <a:rPr lang="en-US" altLang="zh-CN" sz="2400" dirty="0" smtClean="0">
                <a:latin typeface="微软雅黑" panose="020B0503020204020204" pitchFamily="34" charset="-122"/>
                <a:ea typeface="微软雅黑" panose="020B0503020204020204" pitchFamily="34" charset="-122"/>
              </a:rPr>
              <a:t>80%</a:t>
            </a:r>
            <a:r>
              <a:rPr lang="zh-CN" altLang="en-US" sz="24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当系统内存为</a:t>
            </a:r>
            <a:r>
              <a:rPr lang="en-US" altLang="zh-CN" sz="2400" dirty="0">
                <a:latin typeface="微软雅黑" panose="020B0503020204020204" pitchFamily="34" charset="-122"/>
                <a:ea typeface="微软雅黑" panose="020B0503020204020204" pitchFamily="34" charset="-122"/>
              </a:rPr>
              <a:t>900K</a:t>
            </a:r>
            <a:r>
              <a:rPr lang="zh-CN" altLang="en-US" sz="2400" dirty="0">
                <a:latin typeface="微软雅黑" panose="020B0503020204020204" pitchFamily="34" charset="-122"/>
                <a:ea typeface="微软雅黑" panose="020B0503020204020204" pitchFamily="34" charset="-122"/>
              </a:rPr>
              <a:t>时，有多大比例的</a:t>
            </a:r>
            <a:r>
              <a:rPr lang="en-US" altLang="zh-CN" sz="2400" dirty="0" err="1">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时间被浪费掉了？</a:t>
            </a:r>
            <a:r>
              <a:rPr lang="en-US" altLang="zh-CN" sz="2400" dirty="0" err="1">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利用率是多少？为什么</a:t>
            </a:r>
            <a:r>
              <a:rPr lang="en-US" altLang="zh-CN" sz="2400" dirty="0" smtClean="0">
                <a:latin typeface="微软雅黑" panose="020B0503020204020204" pitchFamily="34" charset="-122"/>
                <a:ea typeface="微软雅黑" panose="020B0503020204020204" pitchFamily="34" charset="-122"/>
              </a:rPr>
              <a: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若再增加</a:t>
            </a:r>
            <a:r>
              <a:rPr lang="en-US" altLang="zh-CN" sz="2400" dirty="0">
                <a:latin typeface="微软雅黑" panose="020B0503020204020204" pitchFamily="34" charset="-122"/>
                <a:ea typeface="微软雅黑" panose="020B0503020204020204" pitchFamily="34" charset="-122"/>
              </a:rPr>
              <a:t>300K</a:t>
            </a:r>
            <a:r>
              <a:rPr lang="zh-CN" altLang="en-US" sz="2400" dirty="0">
                <a:latin typeface="微软雅黑" panose="020B0503020204020204" pitchFamily="34" charset="-122"/>
                <a:ea typeface="微软雅黑" panose="020B0503020204020204" pitchFamily="34" charset="-122"/>
              </a:rPr>
              <a:t>内存，</a:t>
            </a:r>
            <a:r>
              <a:rPr lang="en-US" altLang="zh-CN" sz="2400" dirty="0" err="1">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利用率可提高多少</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假设系统内每个进程在其生命周期内处于</a:t>
            </a:r>
            <a:r>
              <a:rPr lang="en-US" altLang="zh-CN" sz="2400" dirty="0">
                <a:latin typeface="微软雅黑" panose="020B0503020204020204" pitchFamily="34" charset="-122"/>
                <a:ea typeface="微软雅黑" panose="020B0503020204020204" pitchFamily="34" charset="-122"/>
              </a:rPr>
              <a:t>running</a:t>
            </a:r>
            <a:r>
              <a:rPr lang="zh-CN" altLang="en-US" sz="2400" dirty="0">
                <a:latin typeface="微软雅黑" panose="020B0503020204020204" pitchFamily="34" charset="-122"/>
                <a:ea typeface="微软雅黑" panose="020B0503020204020204" pitchFamily="34" charset="-122"/>
              </a:rPr>
              <a:t>态执行程序指令的总时间均相同。当系统内存由</a:t>
            </a:r>
            <a:r>
              <a:rPr lang="en-US" altLang="zh-CN" sz="2400" dirty="0">
                <a:latin typeface="微软雅黑" panose="020B0503020204020204" pitchFamily="34" charset="-122"/>
                <a:ea typeface="微软雅黑" panose="020B0503020204020204" pitchFamily="34" charset="-122"/>
              </a:rPr>
              <a:t>900K</a:t>
            </a:r>
            <a:r>
              <a:rPr lang="zh-CN" altLang="en-US" sz="2400" dirty="0">
                <a:latin typeface="微软雅黑" panose="020B0503020204020204" pitchFamily="34" charset="-122"/>
                <a:ea typeface="微软雅黑" panose="020B0503020204020204" pitchFamily="34" charset="-122"/>
              </a:rPr>
              <a:t>增至</a:t>
            </a:r>
            <a:r>
              <a:rPr lang="en-US" altLang="zh-CN" sz="2400" dirty="0">
                <a:latin typeface="微软雅黑" panose="020B0503020204020204" pitchFamily="34" charset="-122"/>
                <a:ea typeface="微软雅黑" panose="020B0503020204020204" pitchFamily="34" charset="-122"/>
              </a:rPr>
              <a:t>1200K</a:t>
            </a:r>
            <a:r>
              <a:rPr lang="zh-CN" altLang="en-US" sz="2400" dirty="0">
                <a:latin typeface="微软雅黑" panose="020B0503020204020204" pitchFamily="34" charset="-122"/>
                <a:ea typeface="微软雅黑" panose="020B0503020204020204" pitchFamily="34" charset="-122"/>
              </a:rPr>
              <a:t>时，系统</a:t>
            </a:r>
            <a:r>
              <a:rPr lang="zh-CN" altLang="en-US" sz="2400" b="1" dirty="0">
                <a:latin typeface="微软雅黑" panose="020B0503020204020204" pitchFamily="34" charset="-122"/>
                <a:ea typeface="微软雅黑" panose="020B0503020204020204" pitchFamily="34" charset="-122"/>
              </a:rPr>
              <a:t>吞吐量</a:t>
            </a:r>
            <a:r>
              <a:rPr lang="zh-CN" altLang="en-US" sz="2400" dirty="0">
                <a:latin typeface="微软雅黑" panose="020B0503020204020204" pitchFamily="34" charset="-122"/>
                <a:ea typeface="微软雅黑" panose="020B0503020204020204" pitchFamily="34" charset="-122"/>
              </a:rPr>
              <a:t>可提高多少 </a:t>
            </a:r>
            <a:endParaRPr lang="en-US" altLang="zh-CN" sz="2400" dirty="0">
              <a:latin typeface="微软雅黑" panose="020B0503020204020204" pitchFamily="34" charset="-122"/>
              <a:ea typeface="微软雅黑" panose="020B0503020204020204" pitchFamily="34" charset="-122"/>
            </a:endParaRPr>
          </a:p>
          <a:p>
            <a:pPr>
              <a:lnSpc>
                <a:spcPct val="125000"/>
              </a:lnSpc>
            </a:pPr>
            <a:endParaRPr lang="zh-CN" altLang="en-US"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lvl="1" algn="ctr"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12</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 </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内存</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扩展</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-CPU</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利用率</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吞吐量</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96926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当系统内存为</a:t>
            </a:r>
            <a:r>
              <a:rPr lang="en-US" altLang="zh-CN" sz="2400" dirty="0">
                <a:latin typeface="微软雅黑" panose="020B0503020204020204" pitchFamily="34" charset="-122"/>
                <a:ea typeface="微软雅黑" panose="020B0503020204020204" pitchFamily="34" charset="-122"/>
              </a:rPr>
              <a:t>900K</a:t>
            </a:r>
            <a:r>
              <a:rPr lang="zh-CN" altLang="en-US" sz="2400" dirty="0">
                <a:latin typeface="微软雅黑" panose="020B0503020204020204" pitchFamily="34" charset="-122"/>
                <a:ea typeface="微软雅黑" panose="020B0503020204020204" pitchFamily="34" charset="-122"/>
              </a:rPr>
              <a:t>时</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系统可容纳</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个进程同时并发</a:t>
            </a:r>
            <a:r>
              <a:rPr lang="zh-CN" altLang="en-US" sz="2400" dirty="0" smtClean="0">
                <a:latin typeface="微软雅黑" panose="020B0503020204020204" pitchFamily="34" charset="-122"/>
                <a:ea typeface="微软雅黑" panose="020B0503020204020204" pitchFamily="34" charset="-122"/>
              </a:rPr>
              <a:t>执行</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根据</a:t>
            </a:r>
            <a:r>
              <a:rPr lang="zh-CN" altLang="en-US" sz="2400" dirty="0">
                <a:latin typeface="微软雅黑" panose="020B0503020204020204" pitchFamily="34" charset="-122"/>
                <a:ea typeface="微软雅黑" panose="020B0503020204020204" pitchFamily="34" charset="-122"/>
              </a:rPr>
              <a:t>题意，进程在执行过程中有</a:t>
            </a:r>
            <a:r>
              <a:rPr lang="en-US" altLang="zh-CN" sz="2400" dirty="0">
                <a:latin typeface="微软雅黑" panose="020B0503020204020204" pitchFamily="34" charset="-122"/>
                <a:ea typeface="微软雅黑" panose="020B0503020204020204" pitchFamily="34" charset="-122"/>
              </a:rPr>
              <a:t>80%</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等待时间</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表明进程等待</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的时间占其生命周期时长的</a:t>
            </a:r>
            <a:r>
              <a:rPr lang="en-US" altLang="zh-CN" sz="2400" dirty="0">
                <a:latin typeface="微软雅黑" panose="020B0503020204020204" pitchFamily="34" charset="-122"/>
                <a:ea typeface="微软雅黑" panose="020B0503020204020204" pitchFamily="34" charset="-122"/>
              </a:rPr>
              <a:t>80%, </a:t>
            </a:r>
            <a:r>
              <a:rPr lang="zh-CN" altLang="en-US" sz="2400" dirty="0">
                <a:latin typeface="微软雅黑" panose="020B0503020204020204" pitchFamily="34" charset="-122"/>
                <a:ea typeface="微软雅黑" panose="020B0503020204020204" pitchFamily="34" charset="-122"/>
              </a:rPr>
              <a:t>进程处于</a:t>
            </a:r>
            <a:r>
              <a:rPr lang="en-US" altLang="zh-CN" sz="2400" dirty="0">
                <a:latin typeface="微软雅黑" panose="020B0503020204020204" pitchFamily="34" charset="-122"/>
                <a:ea typeface="微软雅黑" panose="020B0503020204020204" pitchFamily="34" charset="-122"/>
              </a:rPr>
              <a:t>waiting</a:t>
            </a:r>
            <a:r>
              <a:rPr lang="zh-CN" altLang="en-US" sz="2400" dirty="0">
                <a:latin typeface="微软雅黑" panose="020B0503020204020204" pitchFamily="34" charset="-122"/>
                <a:ea typeface="微软雅黑" panose="020B0503020204020204" pitchFamily="34" charset="-122"/>
              </a:rPr>
              <a:t>状态的概率为</a:t>
            </a:r>
            <a:r>
              <a:rPr lang="en-US" altLang="zh-CN" sz="2400" dirty="0" smtClean="0">
                <a:latin typeface="微软雅黑" panose="020B0503020204020204" pitchFamily="34" charset="-122"/>
                <a:ea typeface="微软雅黑" panose="020B0503020204020204" pitchFamily="34" charset="-122"/>
              </a:rPr>
              <a:t>0.8</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u="sng" dirty="0" smtClean="0">
                <a:solidFill>
                  <a:srgbClr val="FF0000"/>
                </a:solidFill>
                <a:latin typeface="微软雅黑" panose="020B0503020204020204" pitchFamily="34" charset="-122"/>
                <a:ea typeface="微软雅黑" panose="020B0503020204020204" pitchFamily="34" charset="-122"/>
              </a:rPr>
              <a:t>对</a:t>
            </a:r>
            <a:r>
              <a:rPr lang="zh-CN" altLang="en-US" sz="2400" u="sng" dirty="0">
                <a:solidFill>
                  <a:srgbClr val="FF0000"/>
                </a:solidFill>
                <a:latin typeface="微软雅黑" panose="020B0503020204020204" pitchFamily="34" charset="-122"/>
                <a:ea typeface="微软雅黑" panose="020B0503020204020204" pitchFamily="34" charset="-122"/>
              </a:rPr>
              <a:t>系统内并发执行的</a:t>
            </a:r>
            <a:r>
              <a:rPr lang="en-US" altLang="zh-CN" sz="2400" u="sng" dirty="0">
                <a:solidFill>
                  <a:srgbClr val="FF0000"/>
                </a:solidFill>
                <a:latin typeface="微软雅黑" panose="020B0503020204020204" pitchFamily="34" charset="-122"/>
                <a:ea typeface="微软雅黑" panose="020B0503020204020204" pitchFamily="34" charset="-122"/>
              </a:rPr>
              <a:t>n</a:t>
            </a:r>
            <a:r>
              <a:rPr lang="zh-CN" altLang="en-US" sz="2400" u="sng" dirty="0">
                <a:solidFill>
                  <a:srgbClr val="FF0000"/>
                </a:solidFill>
                <a:latin typeface="微软雅黑" panose="020B0503020204020204" pitchFamily="34" charset="-122"/>
                <a:ea typeface="微软雅黑" panose="020B0503020204020204" pitchFamily="34" charset="-122"/>
              </a:rPr>
              <a:t>个进程</a:t>
            </a:r>
            <a:r>
              <a:rPr lang="en-US" altLang="zh-CN" sz="2400" u="sng" dirty="0">
                <a:solidFill>
                  <a:srgbClr val="FF0000"/>
                </a:solidFill>
                <a:latin typeface="微软雅黑" panose="020B0503020204020204" pitchFamily="34" charset="-122"/>
                <a:ea typeface="微软雅黑" panose="020B0503020204020204" pitchFamily="34" charset="-122"/>
              </a:rPr>
              <a:t>, </a:t>
            </a:r>
            <a:r>
              <a:rPr lang="zh-CN" altLang="en-US" sz="2400" u="sng" dirty="0">
                <a:solidFill>
                  <a:srgbClr val="FF0000"/>
                </a:solidFill>
                <a:latin typeface="微软雅黑" panose="020B0503020204020204" pitchFamily="34" charset="-122"/>
                <a:ea typeface="微软雅黑" panose="020B0503020204020204" pitchFamily="34" charset="-122"/>
              </a:rPr>
              <a:t>当这</a:t>
            </a:r>
            <a:r>
              <a:rPr lang="en-US" altLang="zh-CN" sz="2400" u="sng" dirty="0">
                <a:solidFill>
                  <a:srgbClr val="FF0000"/>
                </a:solidFill>
                <a:latin typeface="微软雅黑" panose="020B0503020204020204" pitchFamily="34" charset="-122"/>
                <a:ea typeface="微软雅黑" panose="020B0503020204020204" pitchFamily="34" charset="-122"/>
              </a:rPr>
              <a:t>n</a:t>
            </a:r>
            <a:r>
              <a:rPr lang="zh-CN" altLang="en-US" sz="2400" u="sng" dirty="0">
                <a:solidFill>
                  <a:srgbClr val="FF0000"/>
                </a:solidFill>
                <a:latin typeface="微软雅黑" panose="020B0503020204020204" pitchFamily="34" charset="-122"/>
                <a:ea typeface="微软雅黑" panose="020B0503020204020204" pitchFamily="34" charset="-122"/>
              </a:rPr>
              <a:t>个进程同时处于</a:t>
            </a:r>
            <a:r>
              <a:rPr lang="en-US" altLang="zh-CN" sz="2400" u="sng" dirty="0">
                <a:solidFill>
                  <a:srgbClr val="FF0000"/>
                </a:solidFill>
                <a:latin typeface="微软雅黑" panose="020B0503020204020204" pitchFamily="34" charset="-122"/>
                <a:ea typeface="微软雅黑" panose="020B0503020204020204" pitchFamily="34" charset="-122"/>
              </a:rPr>
              <a:t>I/O</a:t>
            </a:r>
            <a:r>
              <a:rPr lang="zh-CN" altLang="en-US" sz="2400" u="sng" dirty="0">
                <a:solidFill>
                  <a:srgbClr val="FF0000"/>
                </a:solidFill>
                <a:latin typeface="微软雅黑" panose="020B0503020204020204" pitchFamily="34" charset="-122"/>
                <a:ea typeface="微软雅黑" panose="020B0503020204020204" pitchFamily="34" charset="-122"/>
              </a:rPr>
              <a:t>等待时</a:t>
            </a:r>
            <a:r>
              <a:rPr lang="en-US" altLang="zh-CN" sz="2400" u="sng" dirty="0">
                <a:solidFill>
                  <a:srgbClr val="FF0000"/>
                </a:solidFill>
                <a:latin typeface="微软雅黑" panose="020B0503020204020204" pitchFamily="34" charset="-122"/>
                <a:ea typeface="微软雅黑" panose="020B0503020204020204" pitchFamily="34" charset="-122"/>
              </a:rPr>
              <a:t>, </a:t>
            </a:r>
            <a:r>
              <a:rPr lang="en-US" altLang="zh-CN" sz="2400" u="sng" dirty="0" err="1">
                <a:solidFill>
                  <a:srgbClr val="FF0000"/>
                </a:solidFill>
                <a:latin typeface="微软雅黑" panose="020B0503020204020204" pitchFamily="34" charset="-122"/>
                <a:ea typeface="微软雅黑" panose="020B0503020204020204" pitchFamily="34" charset="-122"/>
              </a:rPr>
              <a:t>cpu</a:t>
            </a:r>
            <a:r>
              <a:rPr lang="zh-CN" altLang="en-US" sz="2400" u="sng" dirty="0">
                <a:solidFill>
                  <a:srgbClr val="FF0000"/>
                </a:solidFill>
                <a:latin typeface="微软雅黑" panose="020B0503020204020204" pitchFamily="34" charset="-122"/>
                <a:ea typeface="微软雅黑" panose="020B0503020204020204" pitchFamily="34" charset="-122"/>
              </a:rPr>
              <a:t>是空闲</a:t>
            </a:r>
            <a:r>
              <a:rPr lang="zh-CN" altLang="en-US" sz="2400" u="sng" dirty="0" smtClean="0">
                <a:solidFill>
                  <a:srgbClr val="FF0000"/>
                </a:solidFill>
                <a:latin typeface="微软雅黑" panose="020B0503020204020204" pitchFamily="34" charset="-122"/>
                <a:ea typeface="微软雅黑" panose="020B0503020204020204" pitchFamily="34" charset="-122"/>
              </a:rPr>
              <a:t>的</a:t>
            </a:r>
            <a:endParaRPr lang="en-US" altLang="zh-CN" sz="2400" u="sng" dirty="0" smtClean="0">
              <a:solidFill>
                <a:srgbClr val="FF0000"/>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系统</a:t>
            </a:r>
            <a:r>
              <a:rPr lang="zh-CN" altLang="en-US" sz="2400" dirty="0">
                <a:latin typeface="微软雅黑" panose="020B0503020204020204" pitchFamily="34" charset="-122"/>
                <a:ea typeface="微软雅黑" panose="020B0503020204020204" pitchFamily="34" charset="-122"/>
              </a:rPr>
              <a:t>内</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个并发进程同时处于</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等待态而导致</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空闲的概率为</a:t>
            </a:r>
            <a:r>
              <a:rPr lang="en-US" altLang="zh-CN" sz="2400" dirty="0">
                <a:latin typeface="微软雅黑" panose="020B0503020204020204" pitchFamily="34" charset="-122"/>
                <a:ea typeface="微软雅黑" panose="020B0503020204020204" pitchFamily="34" charset="-122"/>
              </a:rPr>
              <a:t>(80%)</a:t>
            </a:r>
            <a:r>
              <a:rPr lang="en-US" altLang="zh-CN" sz="2400" baseline="30000" dirty="0" smtClean="0">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=0.512</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因此</a:t>
            </a:r>
            <a:r>
              <a:rPr lang="zh-CN" altLang="en-US" sz="2400" dirty="0">
                <a:latin typeface="微软雅黑" panose="020B0503020204020204" pitchFamily="34" charset="-122"/>
                <a:ea typeface="微软雅黑" panose="020B0503020204020204" pitchFamily="34" charset="-122"/>
              </a:rPr>
              <a:t>，系统有</a:t>
            </a:r>
            <a:r>
              <a:rPr lang="en-US" altLang="zh-CN" sz="2400" dirty="0">
                <a:latin typeface="微软雅黑" panose="020B0503020204020204" pitchFamily="34" charset="-122"/>
                <a:ea typeface="微软雅黑" panose="020B0503020204020204" pitchFamily="34" charset="-122"/>
              </a:rPr>
              <a:t>51.2%</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时间被浪费掉了，系统</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的利用率为</a:t>
            </a:r>
            <a:r>
              <a:rPr lang="en-US" altLang="zh-CN" sz="2400" dirty="0">
                <a:latin typeface="微软雅黑" panose="020B0503020204020204" pitchFamily="34" charset="-122"/>
                <a:ea typeface="微软雅黑" panose="020B0503020204020204" pitchFamily="34" charset="-122"/>
              </a:rPr>
              <a:t>(1—51.2%)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48.8%</a:t>
            </a:r>
            <a:r>
              <a:rPr lang="zh-CN" altLang="en-US" sz="2400" dirty="0">
                <a:latin typeface="微软雅黑" panose="020B0503020204020204" pitchFamily="34" charset="-122"/>
                <a:ea typeface="微软雅黑" panose="020B0503020204020204" pitchFamily="34" charset="-122"/>
              </a:rPr>
              <a:t>。</a:t>
            </a:r>
          </a:p>
          <a:p>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a:solidFill>
                  <a:schemeClr val="accent5">
                    <a:lumMod val="75000"/>
                  </a:schemeClr>
                </a:solidFill>
                <a:latin typeface="微软雅黑" panose="020B0503020204020204" pitchFamily="2" charset="-122"/>
                <a:ea typeface="微软雅黑" panose="020B0503020204020204" pitchFamily="2" charset="-122"/>
              </a:rPr>
              <a:t>12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内存扩展</a:t>
            </a:r>
            <a:r>
              <a:rPr lang="en-US" altLang="zh-CN" b="1" dirty="0">
                <a:solidFill>
                  <a:schemeClr val="accent5">
                    <a:lumMod val="75000"/>
                  </a:schemeClr>
                </a:solidFill>
                <a:latin typeface="微软雅黑" panose="020B0503020204020204" pitchFamily="2" charset="-122"/>
                <a:ea typeface="微软雅黑" panose="020B0503020204020204" pitchFamily="2" charset="-122"/>
              </a:rPr>
              <a:t>-CPU</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利用率</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吞吐量</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258233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4"/>
          <p:cNvSpPr>
            <a:spLocks noChangeArrowheads="1"/>
          </p:cNvSpPr>
          <p:nvPr/>
        </p:nvSpPr>
        <p:spPr bwMode="auto">
          <a:xfrm>
            <a:off x="1680633" y="1268413"/>
            <a:ext cx="1534584" cy="647700"/>
          </a:xfrm>
          <a:prstGeom prst="rect">
            <a:avLst/>
          </a:prstGeom>
          <a:solidFill>
            <a:srgbClr val="FF0000"/>
          </a:solidFill>
          <a:ln w="9525">
            <a:solidFill>
              <a:schemeClr val="tx1"/>
            </a:solidFill>
            <a:miter lim="800000"/>
            <a:headEnd/>
            <a:tailEnd/>
          </a:ln>
          <a:effectLst/>
          <a:extLst/>
        </p:spPr>
        <p:txBody>
          <a:bodyPr wrap="none" anchor="ctr"/>
          <a:lstStyle/>
          <a:p>
            <a:pPr algn="ctr"/>
            <a:r>
              <a:rPr lang="en-US" altLang="zh-CN" sz="1800"/>
              <a:t>CPU burst</a:t>
            </a:r>
          </a:p>
          <a:p>
            <a:pPr algn="ctr"/>
            <a:r>
              <a:rPr lang="en-US" altLang="zh-CN" sz="1800"/>
              <a:t>20%</a:t>
            </a:r>
          </a:p>
        </p:txBody>
      </p:sp>
      <p:sp>
        <p:nvSpPr>
          <p:cNvPr id="129027" name="Rectangle 6"/>
          <p:cNvSpPr>
            <a:spLocks noChangeArrowheads="1"/>
          </p:cNvSpPr>
          <p:nvPr/>
        </p:nvSpPr>
        <p:spPr bwMode="auto">
          <a:xfrm>
            <a:off x="3215218" y="1268413"/>
            <a:ext cx="5759449" cy="6477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t>I/O burst</a:t>
            </a:r>
          </a:p>
          <a:p>
            <a:pPr algn="ctr"/>
            <a:r>
              <a:rPr lang="en-US" altLang="zh-CN" sz="1800"/>
              <a:t>80%</a:t>
            </a:r>
          </a:p>
        </p:txBody>
      </p:sp>
      <p:grpSp>
        <p:nvGrpSpPr>
          <p:cNvPr id="129028" name="Group 9"/>
          <p:cNvGrpSpPr>
            <a:grpSpLocks/>
          </p:cNvGrpSpPr>
          <p:nvPr/>
        </p:nvGrpSpPr>
        <p:grpSpPr bwMode="auto">
          <a:xfrm>
            <a:off x="3215218" y="2781300"/>
            <a:ext cx="7294033" cy="647700"/>
            <a:chOff x="1792" y="1570"/>
            <a:chExt cx="3446" cy="408"/>
          </a:xfrm>
        </p:grpSpPr>
        <p:sp>
          <p:nvSpPr>
            <p:cNvPr id="129038" name="Rectangle 7"/>
            <p:cNvSpPr>
              <a:spLocks noChangeArrowheads="1"/>
            </p:cNvSpPr>
            <p:nvPr/>
          </p:nvSpPr>
          <p:spPr bwMode="auto">
            <a:xfrm>
              <a:off x="1792" y="1570"/>
              <a:ext cx="725" cy="40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t>CPU burst</a:t>
              </a:r>
            </a:p>
            <a:p>
              <a:pPr algn="ctr"/>
              <a:r>
                <a:rPr lang="en-US" altLang="zh-CN" sz="1800" dirty="0"/>
                <a:t>20%</a:t>
              </a:r>
            </a:p>
          </p:txBody>
        </p:sp>
        <p:sp>
          <p:nvSpPr>
            <p:cNvPr id="129039" name="Rectangle 8"/>
            <p:cNvSpPr>
              <a:spLocks noChangeArrowheads="1"/>
            </p:cNvSpPr>
            <p:nvPr/>
          </p:nvSpPr>
          <p:spPr bwMode="auto">
            <a:xfrm>
              <a:off x="2517" y="1570"/>
              <a:ext cx="2721" cy="408"/>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t>I/O burst</a:t>
              </a:r>
            </a:p>
            <a:p>
              <a:pPr algn="ctr"/>
              <a:r>
                <a:rPr lang="en-US" altLang="zh-CN" sz="1800"/>
                <a:t>80%</a:t>
              </a:r>
            </a:p>
          </p:txBody>
        </p:sp>
      </p:grpSp>
      <p:sp>
        <p:nvSpPr>
          <p:cNvPr id="129029" name="Rectangle 10"/>
          <p:cNvSpPr>
            <a:spLocks noChangeArrowheads="1"/>
          </p:cNvSpPr>
          <p:nvPr/>
        </p:nvSpPr>
        <p:spPr bwMode="auto">
          <a:xfrm>
            <a:off x="4847167" y="4149725"/>
            <a:ext cx="1631951" cy="647700"/>
          </a:xfrm>
          <a:prstGeom prst="rect">
            <a:avLst/>
          </a:prstGeom>
          <a:solidFill>
            <a:srgbClr val="FF0000"/>
          </a:solidFill>
          <a:ln w="9525">
            <a:solidFill>
              <a:schemeClr val="tx1"/>
            </a:solidFill>
            <a:miter lim="800000"/>
            <a:headEnd/>
            <a:tailEnd/>
          </a:ln>
          <a:effectLst/>
          <a:extLst/>
        </p:spPr>
        <p:txBody>
          <a:bodyPr wrap="none" anchor="ctr"/>
          <a:lstStyle/>
          <a:p>
            <a:pPr algn="ctr"/>
            <a:r>
              <a:rPr lang="en-US" altLang="zh-CN" sz="1800" dirty="0"/>
              <a:t>CPU burst</a:t>
            </a:r>
          </a:p>
          <a:p>
            <a:pPr algn="ctr"/>
            <a:r>
              <a:rPr lang="en-US" altLang="zh-CN" sz="1800" dirty="0"/>
              <a:t>20%</a:t>
            </a:r>
          </a:p>
        </p:txBody>
      </p:sp>
      <p:sp>
        <p:nvSpPr>
          <p:cNvPr id="129030" name="Rectangle 11"/>
          <p:cNvSpPr>
            <a:spLocks noChangeArrowheads="1"/>
          </p:cNvSpPr>
          <p:nvPr/>
        </p:nvSpPr>
        <p:spPr bwMode="auto">
          <a:xfrm>
            <a:off x="6432552" y="4149725"/>
            <a:ext cx="5759449" cy="6477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t>I/O burst</a:t>
            </a:r>
          </a:p>
          <a:p>
            <a:pPr algn="ctr"/>
            <a:r>
              <a:rPr lang="en-US" altLang="zh-CN" sz="1800"/>
              <a:t>80%</a:t>
            </a:r>
          </a:p>
        </p:txBody>
      </p:sp>
      <p:sp>
        <p:nvSpPr>
          <p:cNvPr id="129031" name="Rectangle 12"/>
          <p:cNvSpPr>
            <a:spLocks noChangeArrowheads="1"/>
          </p:cNvSpPr>
          <p:nvPr/>
        </p:nvSpPr>
        <p:spPr bwMode="auto">
          <a:xfrm>
            <a:off x="6383867" y="836614"/>
            <a:ext cx="2592917" cy="4465637"/>
          </a:xfrm>
          <a:prstGeom prst="rect">
            <a:avLst/>
          </a:prstGeom>
          <a:noFill/>
          <a:ln w="38100">
            <a:solidFill>
              <a:srgbClr val="99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2" name="Text Box 13"/>
          <p:cNvSpPr txBox="1">
            <a:spLocks noChangeArrowheads="1"/>
          </p:cNvSpPr>
          <p:nvPr/>
        </p:nvSpPr>
        <p:spPr bwMode="auto">
          <a:xfrm>
            <a:off x="6500381" y="5445125"/>
            <a:ext cx="25186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dirty="0">
                <a:solidFill>
                  <a:srgbClr val="990000"/>
                </a:solidFill>
              </a:rPr>
              <a:t>P1, P2, P3 blocked</a:t>
            </a:r>
          </a:p>
          <a:p>
            <a:pPr algn="ctr" eaLnBrk="1" hangingPunct="1"/>
            <a:r>
              <a:rPr lang="en-US" altLang="zh-CN" dirty="0">
                <a:solidFill>
                  <a:srgbClr val="FF0000"/>
                </a:solidFill>
              </a:rPr>
              <a:t>CPU</a:t>
            </a:r>
            <a:r>
              <a:rPr lang="zh-CN" altLang="en-US" dirty="0">
                <a:solidFill>
                  <a:srgbClr val="FF0000"/>
                </a:solidFill>
              </a:rPr>
              <a:t>空闲</a:t>
            </a:r>
          </a:p>
          <a:p>
            <a:pPr algn="ctr" eaLnBrk="1" hangingPunct="1"/>
            <a:r>
              <a:rPr lang="en-US" altLang="zh-CN" b="1" dirty="0">
                <a:solidFill>
                  <a:srgbClr val="FF0000"/>
                </a:solidFill>
              </a:rPr>
              <a:t>51.2%</a:t>
            </a:r>
          </a:p>
        </p:txBody>
      </p:sp>
      <p:sp>
        <p:nvSpPr>
          <p:cNvPr id="129033" name="Text Box 14"/>
          <p:cNvSpPr txBox="1">
            <a:spLocks noChangeArrowheads="1"/>
          </p:cNvSpPr>
          <p:nvPr/>
        </p:nvSpPr>
        <p:spPr bwMode="auto">
          <a:xfrm>
            <a:off x="814917" y="1341438"/>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t>P1</a:t>
            </a:r>
          </a:p>
        </p:txBody>
      </p:sp>
      <p:sp>
        <p:nvSpPr>
          <p:cNvPr id="129034" name="Text Box 15"/>
          <p:cNvSpPr txBox="1">
            <a:spLocks noChangeArrowheads="1"/>
          </p:cNvSpPr>
          <p:nvPr/>
        </p:nvSpPr>
        <p:spPr bwMode="auto">
          <a:xfrm>
            <a:off x="2351617" y="2781300"/>
            <a:ext cx="6752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t>P2</a:t>
            </a:r>
          </a:p>
        </p:txBody>
      </p:sp>
      <p:sp>
        <p:nvSpPr>
          <p:cNvPr id="129035" name="Text Box 16"/>
          <p:cNvSpPr txBox="1">
            <a:spLocks noChangeArrowheads="1"/>
          </p:cNvSpPr>
          <p:nvPr/>
        </p:nvSpPr>
        <p:spPr bwMode="auto">
          <a:xfrm>
            <a:off x="3860801" y="4241800"/>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t>P3</a:t>
            </a:r>
          </a:p>
        </p:txBody>
      </p:sp>
      <p:sp>
        <p:nvSpPr>
          <p:cNvPr id="129036" name="Line 17"/>
          <p:cNvSpPr>
            <a:spLocks noChangeShapeType="1"/>
          </p:cNvSpPr>
          <p:nvPr/>
        </p:nvSpPr>
        <p:spPr bwMode="auto">
          <a:xfrm>
            <a:off x="334434" y="549275"/>
            <a:ext cx="11425767" cy="0"/>
          </a:xfrm>
          <a:prstGeom prst="line">
            <a:avLst/>
          </a:prstGeom>
          <a:noFill/>
          <a:ln w="571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9037" name="Line 18"/>
          <p:cNvSpPr>
            <a:spLocks noChangeShapeType="1"/>
          </p:cNvSpPr>
          <p:nvPr/>
        </p:nvSpPr>
        <p:spPr bwMode="auto">
          <a:xfrm>
            <a:off x="334433" y="549276"/>
            <a:ext cx="0" cy="5040313"/>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919850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228600"/>
            <a:ext cx="10552540" cy="685800"/>
          </a:xfrm>
        </p:spPr>
        <p:txBody>
          <a:bodyPr>
            <a:normAutofit/>
          </a:bodyPr>
          <a:lstStyle/>
          <a:p>
            <a:pPr lvl="1" algn="l"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1. </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逻辑</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地址</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物理地址变换</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dirty="0" smtClean="0"/>
              <a:t>PAGE</a:t>
            </a:r>
            <a:r>
              <a:rPr kumimoji="1" lang="zh-CN" altLang="en-US" dirty="0" smtClean="0"/>
              <a:t> </a:t>
            </a:r>
            <a:fld id="{45C466B8-AFC2-AE4B-94BC-EF87A0F7179E}" type="slidenum">
              <a:rPr kumimoji="1" lang="zh-CN" altLang="en-US" smtClean="0"/>
              <a:pPr/>
              <a:t>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2"/>
          <p:cNvSpPr txBox="1">
            <a:spLocks noChangeArrowheads="1"/>
          </p:cNvSpPr>
          <p:nvPr/>
        </p:nvSpPr>
        <p:spPr>
          <a:xfrm>
            <a:off x="4880084" y="5954613"/>
            <a:ext cx="7772400" cy="92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r>
              <a:rPr lang="en-US" altLang="zh-CN" sz="2400" dirty="0" smtClean="0">
                <a:solidFill>
                  <a:schemeClr val="tx1"/>
                </a:solidFill>
                <a:latin typeface="Times New Roman" pitchFamily="18" charset="0"/>
              </a:rPr>
              <a:t>Fig.8.9</a:t>
            </a:r>
            <a:endParaRPr lang="zh-CN" altLang="zh-CN" sz="2400" dirty="0" smtClean="0">
              <a:solidFill>
                <a:schemeClr val="tx1"/>
              </a:solidFill>
              <a:latin typeface="Times New Roman" pitchFamily="18" charset="0"/>
            </a:endParaRPr>
          </a:p>
        </p:txBody>
      </p:sp>
      <p:sp>
        <p:nvSpPr>
          <p:cNvPr id="10" name="Text Box 4"/>
          <p:cNvSpPr txBox="1">
            <a:spLocks noChangeArrowheads="1"/>
          </p:cNvSpPr>
          <p:nvPr/>
        </p:nvSpPr>
        <p:spPr bwMode="auto">
          <a:xfrm>
            <a:off x="291310" y="1174138"/>
            <a:ext cx="4944265" cy="506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342900" lvl="1" indent="-342900">
              <a:lnSpc>
                <a:spcPct val="110000"/>
              </a:lnSpc>
              <a:spcBef>
                <a:spcPts val="600"/>
              </a:spcBef>
              <a:buFont typeface="Wingdings" panose="05000000000000000000" pitchFamily="2" charset="2"/>
              <a:buChar char="l"/>
            </a:pPr>
            <a:r>
              <a:rPr lang="en-US" altLang="zh-CN" dirty="0" smtClean="0">
                <a:latin typeface="微软雅黑" panose="020B0503020204020204" pitchFamily="34" charset="-122"/>
                <a:ea typeface="微软雅黑" panose="020B0503020204020204" pitchFamily="34" charset="-122"/>
              </a:rPr>
              <a:t>page size 4 bytes</a:t>
            </a:r>
            <a:endParaRPr lang="en-US" altLang="zh-CN" dirty="0">
              <a:latin typeface="微软雅黑" panose="020B0503020204020204" pitchFamily="34" charset="-122"/>
              <a:ea typeface="微软雅黑" panose="020B0503020204020204" pitchFamily="34" charset="-122"/>
            </a:endParaRPr>
          </a:p>
          <a:p>
            <a:pPr eaLnBrk="1" hangingPunct="1"/>
            <a:r>
              <a:rPr lang="en-US" altLang="zh-CN" dirty="0">
                <a:latin typeface="微软雅黑" panose="020B0503020204020204" pitchFamily="34" charset="-122"/>
                <a:ea typeface="微软雅黑" panose="020B0503020204020204" pitchFamily="34" charset="-122"/>
              </a:rPr>
              <a:t>     </a:t>
            </a:r>
          </a:p>
          <a:p>
            <a:pPr marL="342900" lvl="1" indent="-342900">
              <a:lnSpc>
                <a:spcPct val="110000"/>
              </a:lnSpc>
              <a:spcBef>
                <a:spcPts val="600"/>
              </a:spcBef>
              <a:buFont typeface="Wingdings" panose="05000000000000000000" pitchFamily="2" charset="2"/>
              <a:buChar char="l"/>
            </a:pPr>
            <a:r>
              <a:rPr lang="en-US" altLang="zh-CN" dirty="0" smtClean="0">
                <a:latin typeface="微软雅黑" panose="020B0503020204020204" pitchFamily="34" charset="-122"/>
                <a:ea typeface="微软雅黑" panose="020B0503020204020204" pitchFamily="34" charset="-122"/>
              </a:rPr>
              <a:t>Logical </a:t>
            </a:r>
            <a:r>
              <a:rPr lang="en-US" altLang="zh-CN" dirty="0">
                <a:latin typeface="微软雅黑" panose="020B0503020204020204" pitchFamily="34" charset="-122"/>
                <a:ea typeface="微软雅黑" panose="020B0503020204020204" pitchFamily="34" charset="-122"/>
              </a:rPr>
              <a:t>space</a:t>
            </a:r>
            <a:endParaRPr lang="en-US" altLang="zh-CN"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dirty="0" smtClean="0">
                <a:latin typeface="微软雅黑" panose="020B0503020204020204" pitchFamily="34" charset="-122"/>
                <a:ea typeface="微软雅黑" panose="020B0503020204020204" pitchFamily="34" charset="-122"/>
              </a:rPr>
              <a:t>4 pages =</a:t>
            </a:r>
            <a:r>
              <a:rPr lang="en-US" altLang="zh-CN" dirty="0">
                <a:latin typeface="微软雅黑" panose="020B0503020204020204" pitchFamily="34" charset="-122"/>
                <a:ea typeface="微软雅黑" panose="020B0503020204020204" pitchFamily="34" charset="-122"/>
              </a:rPr>
              <a:t>16 </a:t>
            </a:r>
            <a:r>
              <a:rPr lang="en-US" altLang="zh-CN" dirty="0" smtClean="0">
                <a:latin typeface="微软雅黑" panose="020B0503020204020204" pitchFamily="34" charset="-122"/>
                <a:ea typeface="微软雅黑" panose="020B0503020204020204" pitchFamily="34" charset="-122"/>
              </a:rPr>
              <a:t>bytes=2</a:t>
            </a:r>
            <a:r>
              <a:rPr lang="en-US" altLang="zh-CN" baseline="30000" dirty="0" smtClean="0">
                <a:latin typeface="微软雅黑" panose="020B0503020204020204" pitchFamily="34" charset="-122"/>
                <a:ea typeface="微软雅黑" panose="020B0503020204020204" pitchFamily="34" charset="-122"/>
              </a:rPr>
              <a:t>4</a:t>
            </a:r>
            <a:r>
              <a:rPr lang="en-US" altLang="zh-CN" dirty="0" smtClean="0">
                <a:latin typeface="微软雅黑" panose="020B0503020204020204" pitchFamily="34" charset="-122"/>
                <a:ea typeface="微软雅黑" panose="020B0503020204020204" pitchFamily="34" charset="-122"/>
              </a:rPr>
              <a:t> B</a:t>
            </a:r>
            <a:endParaRPr lang="en-US" altLang="zh-CN" dirty="0">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logical address consists of m=</a:t>
            </a:r>
            <a:r>
              <a:rPr lang="en-US" altLang="zh-CN" b="1" dirty="0">
                <a:latin typeface="微软雅黑" panose="020B0503020204020204" pitchFamily="34" charset="-122"/>
                <a:ea typeface="微软雅黑" panose="020B0503020204020204" pitchFamily="34" charset="-122"/>
              </a:rPr>
              <a:t>4</a:t>
            </a:r>
            <a:r>
              <a:rPr lang="en-US" altLang="zh-CN" dirty="0">
                <a:latin typeface="微软雅黑" panose="020B0503020204020204" pitchFamily="34" charset="-122"/>
                <a:ea typeface="微软雅黑" panose="020B0503020204020204" pitchFamily="34" charset="-122"/>
              </a:rPr>
              <a:t> bits, i.e. </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en-US" altLang="zh-CN" dirty="0" smtClean="0">
                <a:solidFill>
                  <a:schemeClr val="accent5"/>
                </a:solidFill>
                <a:latin typeface="微软雅黑" panose="020B0503020204020204" pitchFamily="34" charset="-122"/>
                <a:ea typeface="微软雅黑" panose="020B0503020204020204" pitchFamily="34" charset="-122"/>
              </a:rPr>
              <a:t>**</a:t>
            </a:r>
          </a:p>
          <a:p>
            <a:pPr marL="800100" lvl="1" indent="-342900">
              <a:lnSpc>
                <a:spcPct val="110000"/>
              </a:lnSpc>
              <a:spcBef>
                <a:spcPts val="600"/>
              </a:spcBef>
              <a:buClr>
                <a:srgbClr val="FF0000"/>
              </a:buClr>
              <a:buSzPct val="80000"/>
              <a:buFont typeface="Wingdings" panose="05000000000000000000" pitchFamily="2" charset="2"/>
              <a:buChar char="n"/>
            </a:pPr>
            <a:endParaRPr lang="en-US" altLang="zh-CN" dirty="0">
              <a:solidFill>
                <a:schemeClr val="accent5"/>
              </a:solidFill>
              <a:latin typeface="微软雅黑" panose="020B0503020204020204" pitchFamily="34" charset="-122"/>
              <a:ea typeface="微软雅黑" panose="020B0503020204020204" pitchFamily="34" charset="-122"/>
            </a:endParaRPr>
          </a:p>
          <a:p>
            <a:pPr marL="342900" lvl="1" indent="-342900">
              <a:lnSpc>
                <a:spcPct val="110000"/>
              </a:lnSpc>
              <a:spcBef>
                <a:spcPts val="600"/>
              </a:spcBef>
              <a:buFont typeface="Wingdings" panose="05000000000000000000" pitchFamily="2" charset="2"/>
              <a:buChar char="l"/>
            </a:pPr>
            <a:r>
              <a:rPr lang="en-US" altLang="zh-CN" dirty="0" smtClean="0">
                <a:latin typeface="微软雅黑" panose="020B0503020204020204" pitchFamily="34" charset="-122"/>
                <a:ea typeface="微软雅黑" panose="020B0503020204020204" pitchFamily="34" charset="-122"/>
              </a:rPr>
              <a:t>Physical </a:t>
            </a:r>
            <a:r>
              <a:rPr lang="en-US" altLang="zh-CN" dirty="0">
                <a:latin typeface="微软雅黑" panose="020B0503020204020204" pitchFamily="34" charset="-122"/>
                <a:ea typeface="微软雅黑" panose="020B0503020204020204" pitchFamily="34" charset="-122"/>
              </a:rPr>
              <a:t>memory   </a:t>
            </a:r>
            <a:endParaRPr lang="en-US" altLang="zh-CN"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dirty="0" smtClean="0">
                <a:latin typeface="微软雅黑" panose="020B0503020204020204" pitchFamily="34" charset="-122"/>
                <a:ea typeface="微软雅黑" panose="020B0503020204020204" pitchFamily="34" charset="-122"/>
              </a:rPr>
              <a:t>8 frames </a:t>
            </a:r>
            <a:r>
              <a:rPr lang="en-US" altLang="zh-CN" dirty="0">
                <a:latin typeface="微软雅黑" panose="020B0503020204020204" pitchFamily="34" charset="-122"/>
                <a:ea typeface="微软雅黑" panose="020B0503020204020204" pitchFamily="34" charset="-122"/>
              </a:rPr>
              <a:t>=32 </a:t>
            </a:r>
            <a:r>
              <a:rPr lang="en-US" altLang="zh-CN" dirty="0" smtClean="0">
                <a:latin typeface="微软雅黑" panose="020B0503020204020204" pitchFamily="34" charset="-122"/>
                <a:ea typeface="微软雅黑" panose="020B0503020204020204" pitchFamily="34" charset="-122"/>
              </a:rPr>
              <a:t>bytes=2</a:t>
            </a:r>
            <a:r>
              <a:rPr lang="en-US" altLang="zh-CN" baseline="30000" dirty="0" smtClean="0">
                <a:latin typeface="微软雅黑" panose="020B0503020204020204" pitchFamily="34" charset="-122"/>
                <a:ea typeface="微软雅黑" panose="020B0503020204020204" pitchFamily="34" charset="-122"/>
              </a:rPr>
              <a:t>5</a:t>
            </a:r>
            <a:r>
              <a:rPr lang="en-US" altLang="zh-CN" dirty="0" smtClean="0">
                <a:latin typeface="微软雅黑" panose="020B0503020204020204" pitchFamily="34" charset="-122"/>
                <a:ea typeface="微软雅黑" panose="020B0503020204020204" pitchFamily="34" charset="-122"/>
              </a:rPr>
              <a:t>B</a:t>
            </a:r>
            <a:endParaRPr lang="en-US" altLang="zh-CN" dirty="0" smtClean="0">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physical address consists of </a:t>
            </a:r>
            <a:r>
              <a:rPr lang="en-US" altLang="zh-CN" b="1" dirty="0">
                <a:latin typeface="微软雅黑" panose="020B0503020204020204" pitchFamily="34" charset="-122"/>
                <a:ea typeface="微软雅黑" panose="020B0503020204020204" pitchFamily="34" charset="-122"/>
              </a:rPr>
              <a:t>5</a:t>
            </a:r>
            <a:r>
              <a:rPr lang="en-US" altLang="zh-CN" dirty="0">
                <a:latin typeface="微软雅黑" panose="020B0503020204020204" pitchFamily="34" charset="-122"/>
                <a:ea typeface="微软雅黑" panose="020B0503020204020204" pitchFamily="34" charset="-122"/>
              </a:rPr>
              <a:t> bits, i.e. </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en-US" altLang="zh-CN" dirty="0" smtClean="0">
                <a:solidFill>
                  <a:srgbClr val="0070C0"/>
                </a:solidFill>
                <a:latin typeface="微软雅黑" panose="020B0503020204020204" pitchFamily="34" charset="-122"/>
                <a:ea typeface="微软雅黑" panose="020B0503020204020204" pitchFamily="34" charset="-122"/>
              </a:rPr>
              <a:t>**</a:t>
            </a:r>
            <a:endParaRPr lang="en-US" altLang="zh-CN" dirty="0">
              <a:solidFill>
                <a:srgbClr val="0070C0"/>
              </a:solidFill>
              <a:latin typeface="微软雅黑" panose="020B0503020204020204" pitchFamily="34" charset="-122"/>
              <a:ea typeface="微软雅黑" panose="020B0503020204020204" pitchFamily="34" charset="-122"/>
            </a:endParaRPr>
          </a:p>
        </p:txBody>
      </p:sp>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l="21315" t="1199" r="22215" b="2017"/>
          <a:stretch>
            <a:fillRect/>
          </a:stretch>
        </p:blipFill>
        <p:spPr bwMode="auto">
          <a:xfrm>
            <a:off x="5235575" y="411315"/>
            <a:ext cx="6694490" cy="603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5"/>
          <p:cNvSpPr txBox="1">
            <a:spLocks noChangeArrowheads="1"/>
          </p:cNvSpPr>
          <p:nvPr/>
        </p:nvSpPr>
        <p:spPr bwMode="auto">
          <a:xfrm>
            <a:off x="6483038" y="379395"/>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b="1">
              <a:solidFill>
                <a:srgbClr val="FF0000"/>
              </a:solidFill>
              <a:latin typeface="Tahoma" pitchFamily="34" charset="0"/>
            </a:endParaRPr>
          </a:p>
        </p:txBody>
      </p:sp>
      <p:sp>
        <p:nvSpPr>
          <p:cNvPr id="18" name="Text Box 6"/>
          <p:cNvSpPr txBox="1">
            <a:spLocks noChangeArrowheads="1"/>
          </p:cNvSpPr>
          <p:nvPr/>
        </p:nvSpPr>
        <p:spPr bwMode="auto">
          <a:xfrm>
            <a:off x="6483038" y="156560"/>
            <a:ext cx="585827" cy="702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solidFill>
                  <a:srgbClr val="FF0000"/>
                </a:solidFill>
              </a:rPr>
              <a:t>P# :</a:t>
            </a:r>
          </a:p>
          <a:p>
            <a:pPr eaLnBrk="1" hangingPunct="1"/>
            <a:r>
              <a:rPr lang="en-US" altLang="zh-CN" sz="2000" dirty="0">
                <a:solidFill>
                  <a:srgbClr val="FF0000"/>
                </a:solidFill>
              </a:rPr>
              <a:t> 0</a:t>
            </a:r>
          </a:p>
        </p:txBody>
      </p:sp>
      <p:sp>
        <p:nvSpPr>
          <p:cNvPr id="19" name="Text Box 7"/>
          <p:cNvSpPr txBox="1">
            <a:spLocks noChangeArrowheads="1"/>
          </p:cNvSpPr>
          <p:nvPr/>
        </p:nvSpPr>
        <p:spPr bwMode="auto">
          <a:xfrm>
            <a:off x="6445024" y="1190870"/>
            <a:ext cx="311811" cy="39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solidFill>
                  <a:srgbClr val="FF0000"/>
                </a:solidFill>
              </a:rPr>
              <a:t>1</a:t>
            </a:r>
          </a:p>
        </p:txBody>
      </p:sp>
      <p:sp>
        <p:nvSpPr>
          <p:cNvPr id="20" name="Text Box 8"/>
          <p:cNvSpPr txBox="1">
            <a:spLocks noChangeArrowheads="1"/>
          </p:cNvSpPr>
          <p:nvPr/>
        </p:nvSpPr>
        <p:spPr bwMode="auto">
          <a:xfrm>
            <a:off x="6445023" y="1887346"/>
            <a:ext cx="311811" cy="39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solidFill>
                  <a:srgbClr val="FF0000"/>
                </a:solidFill>
              </a:rPr>
              <a:t>2</a:t>
            </a:r>
          </a:p>
        </p:txBody>
      </p:sp>
      <p:sp>
        <p:nvSpPr>
          <p:cNvPr id="21" name="Text Box 9"/>
          <p:cNvSpPr txBox="1">
            <a:spLocks noChangeArrowheads="1"/>
          </p:cNvSpPr>
          <p:nvPr/>
        </p:nvSpPr>
        <p:spPr bwMode="auto">
          <a:xfrm>
            <a:off x="6432759" y="2542654"/>
            <a:ext cx="311811" cy="39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solidFill>
                  <a:srgbClr val="FF0000"/>
                </a:solidFill>
              </a:rPr>
              <a:t>3</a:t>
            </a:r>
          </a:p>
        </p:txBody>
      </p:sp>
      <p:sp>
        <p:nvSpPr>
          <p:cNvPr id="22" name="Text Box 10"/>
          <p:cNvSpPr txBox="1">
            <a:spLocks noChangeArrowheads="1"/>
          </p:cNvSpPr>
          <p:nvPr/>
        </p:nvSpPr>
        <p:spPr bwMode="auto">
          <a:xfrm>
            <a:off x="8069434" y="975434"/>
            <a:ext cx="464567" cy="39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solidFill>
                  <a:srgbClr val="FF0000"/>
                </a:solidFill>
              </a:rPr>
              <a:t>f#:</a:t>
            </a:r>
          </a:p>
        </p:txBody>
      </p:sp>
      <p:sp>
        <p:nvSpPr>
          <p:cNvPr id="13" name="Oval 12"/>
          <p:cNvSpPr>
            <a:spLocks noChangeArrowheads="1"/>
          </p:cNvSpPr>
          <p:nvPr/>
        </p:nvSpPr>
        <p:spPr bwMode="auto">
          <a:xfrm>
            <a:off x="5915890" y="185123"/>
            <a:ext cx="529134" cy="3392887"/>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3"/>
          <p:cNvSpPr txBox="1">
            <a:spLocks noChangeArrowheads="1"/>
          </p:cNvSpPr>
          <p:nvPr/>
        </p:nvSpPr>
        <p:spPr bwMode="auto">
          <a:xfrm>
            <a:off x="10133371" y="81878"/>
            <a:ext cx="524409" cy="39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err="1">
                <a:solidFill>
                  <a:srgbClr val="FF0000"/>
                </a:solidFill>
              </a:rPr>
              <a:t>f#</a:t>
            </a:r>
            <a:r>
              <a:rPr lang="en-US" altLang="zh-CN" sz="2000" dirty="0">
                <a:solidFill>
                  <a:srgbClr val="FF0000"/>
                </a:solidFill>
              </a:rPr>
              <a:t> :</a:t>
            </a:r>
          </a:p>
        </p:txBody>
      </p:sp>
      <p:sp>
        <p:nvSpPr>
          <p:cNvPr id="15" name="Text Box 14"/>
          <p:cNvSpPr txBox="1">
            <a:spLocks noChangeArrowheads="1"/>
          </p:cNvSpPr>
          <p:nvPr/>
        </p:nvSpPr>
        <p:spPr bwMode="auto">
          <a:xfrm>
            <a:off x="10300838" y="592943"/>
            <a:ext cx="312906"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solidFill>
                  <a:srgbClr val="FF0000"/>
                </a:solidFill>
              </a:rPr>
              <a:t>0</a:t>
            </a:r>
          </a:p>
          <a:p>
            <a:pPr eaLnBrk="1" hangingPunct="1"/>
            <a:endParaRPr lang="zh-CN" altLang="en-US" sz="2000" dirty="0">
              <a:solidFill>
                <a:srgbClr val="FF0000"/>
              </a:solidFill>
            </a:endParaRPr>
          </a:p>
          <a:p>
            <a:pPr eaLnBrk="1" hangingPunct="1"/>
            <a:r>
              <a:rPr lang="zh-CN" altLang="en-US" sz="2000" dirty="0" smtClean="0">
                <a:solidFill>
                  <a:srgbClr val="FF0000"/>
                </a:solidFill>
              </a:rPr>
              <a:t>1</a:t>
            </a:r>
            <a:endParaRPr lang="zh-CN" altLang="en-US" sz="2000" dirty="0">
              <a:solidFill>
                <a:srgbClr val="FF0000"/>
              </a:solidFill>
            </a:endParaRPr>
          </a:p>
          <a:p>
            <a:pPr eaLnBrk="1" hangingPunct="1"/>
            <a:endParaRPr lang="zh-CN" altLang="en-US" sz="2000" dirty="0">
              <a:solidFill>
                <a:srgbClr val="FF0000"/>
              </a:solidFill>
            </a:endParaRPr>
          </a:p>
          <a:p>
            <a:pPr eaLnBrk="1" hangingPunct="1"/>
            <a:r>
              <a:rPr lang="zh-CN" altLang="en-US" sz="2000" dirty="0">
                <a:solidFill>
                  <a:srgbClr val="FF0000"/>
                </a:solidFill>
              </a:rPr>
              <a:t>2</a:t>
            </a:r>
          </a:p>
          <a:p>
            <a:pPr eaLnBrk="1" hangingPunct="1"/>
            <a:endParaRPr lang="zh-CN" altLang="en-US" sz="2000" dirty="0">
              <a:solidFill>
                <a:srgbClr val="FF0000"/>
              </a:solidFill>
            </a:endParaRPr>
          </a:p>
          <a:p>
            <a:pPr eaLnBrk="1" hangingPunct="1"/>
            <a:endParaRPr lang="en-US" altLang="zh-CN" sz="2000" dirty="0" smtClean="0">
              <a:solidFill>
                <a:srgbClr val="FF0000"/>
              </a:solidFill>
            </a:endParaRPr>
          </a:p>
          <a:p>
            <a:pPr eaLnBrk="1" hangingPunct="1"/>
            <a:r>
              <a:rPr lang="zh-CN" altLang="en-US" sz="2000" dirty="0" smtClean="0">
                <a:solidFill>
                  <a:srgbClr val="FF0000"/>
                </a:solidFill>
              </a:rPr>
              <a:t>3</a:t>
            </a:r>
            <a:endParaRPr lang="zh-CN" altLang="en-US" sz="2000" dirty="0">
              <a:solidFill>
                <a:srgbClr val="FF0000"/>
              </a:solidFill>
            </a:endParaRPr>
          </a:p>
          <a:p>
            <a:pPr eaLnBrk="1" hangingPunct="1"/>
            <a:endParaRPr lang="zh-CN" altLang="en-US" sz="2000" dirty="0">
              <a:solidFill>
                <a:srgbClr val="FF0000"/>
              </a:solidFill>
            </a:endParaRPr>
          </a:p>
          <a:p>
            <a:pPr eaLnBrk="1" hangingPunct="1"/>
            <a:r>
              <a:rPr lang="zh-CN" altLang="en-US" sz="2000" dirty="0" smtClean="0">
                <a:solidFill>
                  <a:srgbClr val="FF0000"/>
                </a:solidFill>
              </a:rPr>
              <a:t>4</a:t>
            </a:r>
            <a:endParaRPr lang="zh-CN" altLang="en-US" sz="2000" dirty="0">
              <a:solidFill>
                <a:srgbClr val="FF0000"/>
              </a:solidFill>
            </a:endParaRPr>
          </a:p>
          <a:p>
            <a:pPr eaLnBrk="1" hangingPunct="1"/>
            <a:endParaRPr lang="zh-CN" altLang="en-US" sz="2000" dirty="0">
              <a:solidFill>
                <a:srgbClr val="FF0000"/>
              </a:solidFill>
            </a:endParaRPr>
          </a:p>
          <a:p>
            <a:pPr eaLnBrk="1" hangingPunct="1"/>
            <a:endParaRPr lang="en-US" altLang="zh-CN" sz="2000" dirty="0" smtClean="0">
              <a:solidFill>
                <a:srgbClr val="FF0000"/>
              </a:solidFill>
            </a:endParaRPr>
          </a:p>
          <a:p>
            <a:pPr eaLnBrk="1" hangingPunct="1"/>
            <a:r>
              <a:rPr lang="zh-CN" altLang="en-US" sz="2000" dirty="0" smtClean="0">
                <a:solidFill>
                  <a:srgbClr val="FF0000"/>
                </a:solidFill>
              </a:rPr>
              <a:t>5</a:t>
            </a:r>
            <a:endParaRPr lang="zh-CN" altLang="en-US" sz="2000" dirty="0">
              <a:solidFill>
                <a:srgbClr val="FF0000"/>
              </a:solidFill>
            </a:endParaRPr>
          </a:p>
          <a:p>
            <a:pPr eaLnBrk="1" hangingPunct="1"/>
            <a:endParaRPr lang="zh-CN" altLang="en-US" sz="2000" dirty="0">
              <a:solidFill>
                <a:srgbClr val="FF0000"/>
              </a:solidFill>
            </a:endParaRPr>
          </a:p>
          <a:p>
            <a:pPr eaLnBrk="1" hangingPunct="1"/>
            <a:r>
              <a:rPr lang="zh-CN" altLang="en-US" sz="2000" dirty="0">
                <a:solidFill>
                  <a:srgbClr val="FF0000"/>
                </a:solidFill>
              </a:rPr>
              <a:t>6</a:t>
            </a:r>
          </a:p>
          <a:p>
            <a:pPr eaLnBrk="1" hangingPunct="1"/>
            <a:endParaRPr lang="zh-CN" altLang="en-US" sz="2000" dirty="0">
              <a:solidFill>
                <a:srgbClr val="FF0000"/>
              </a:solidFill>
            </a:endParaRPr>
          </a:p>
          <a:p>
            <a:pPr eaLnBrk="1" hangingPunct="1"/>
            <a:r>
              <a:rPr lang="zh-CN" altLang="en-US" sz="2000" dirty="0">
                <a:solidFill>
                  <a:srgbClr val="FF0000"/>
                </a:solidFill>
              </a:rPr>
              <a:t>7</a:t>
            </a:r>
          </a:p>
        </p:txBody>
      </p:sp>
      <p:sp>
        <p:nvSpPr>
          <p:cNvPr id="23" name="Line 16"/>
          <p:cNvSpPr>
            <a:spLocks noChangeShapeType="1"/>
          </p:cNvSpPr>
          <p:nvPr/>
        </p:nvSpPr>
        <p:spPr bwMode="auto">
          <a:xfrm>
            <a:off x="5954713" y="256560"/>
            <a:ext cx="0" cy="288131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TextBox 16"/>
          <p:cNvSpPr txBox="1">
            <a:spLocks noChangeArrowheads="1"/>
          </p:cNvSpPr>
          <p:nvPr/>
        </p:nvSpPr>
        <p:spPr bwMode="auto">
          <a:xfrm>
            <a:off x="6180138" y="3987185"/>
            <a:ext cx="190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t>e.g. m=4, n=2</a:t>
            </a:r>
            <a:endParaRPr lang="zh-CN" altLang="en-US"/>
          </a:p>
        </p:txBody>
      </p:sp>
    </p:spTree>
    <p:extLst>
      <p:ext uri="{BB962C8B-B14F-4D97-AF65-F5344CB8AC3E}">
        <p14:creationId xmlns:p14="http://schemas.microsoft.com/office/powerpoint/2010/main" val="483179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若再增加</a:t>
            </a:r>
            <a:r>
              <a:rPr lang="en-US" altLang="zh-CN" sz="2400" dirty="0">
                <a:latin typeface="微软雅黑" panose="020B0503020204020204" pitchFamily="34" charset="-122"/>
                <a:ea typeface="微软雅黑" panose="020B0503020204020204" pitchFamily="34" charset="-122"/>
              </a:rPr>
              <a:t>300K</a:t>
            </a:r>
            <a:r>
              <a:rPr lang="zh-CN" altLang="en-US" sz="2400" dirty="0">
                <a:latin typeface="微软雅黑" panose="020B0503020204020204" pitchFamily="34" charset="-122"/>
                <a:ea typeface="微软雅黑" panose="020B0503020204020204" pitchFamily="34" charset="-122"/>
              </a:rPr>
              <a:t>内存，系统可容纳４个进程同时并发</a:t>
            </a:r>
            <a:r>
              <a:rPr lang="zh-CN" altLang="en-US" sz="2400" dirty="0" smtClean="0">
                <a:latin typeface="微软雅黑" panose="020B0503020204020204" pitchFamily="34" charset="-122"/>
                <a:ea typeface="微软雅黑" panose="020B0503020204020204" pitchFamily="34" charset="-122"/>
              </a:rPr>
              <a:t>执行</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此时，</a:t>
            </a:r>
            <a:r>
              <a:rPr lang="en-US" altLang="zh-CN" sz="2400" dirty="0" smtClean="0">
                <a:latin typeface="微软雅黑" panose="020B0503020204020204" pitchFamily="34" charset="-122"/>
                <a:ea typeface="微软雅黑" panose="020B0503020204020204" pitchFamily="34" charset="-122"/>
              </a:rPr>
              <a:t>CPU</a:t>
            </a:r>
            <a:r>
              <a:rPr lang="zh-CN" altLang="en-US" sz="2400" dirty="0" smtClean="0">
                <a:latin typeface="微软雅黑" panose="020B0503020204020204" pitchFamily="34" charset="-122"/>
                <a:ea typeface="微软雅黑" panose="020B0503020204020204" pitchFamily="34" charset="-122"/>
              </a:rPr>
              <a:t>的利用率为 </a:t>
            </a:r>
            <a:r>
              <a:rPr lang="en-US" altLang="zh-CN" sz="2400" dirty="0" smtClean="0">
                <a:latin typeface="微软雅黑" panose="020B0503020204020204" pitchFamily="34" charset="-122"/>
                <a:ea typeface="微软雅黑" panose="020B0503020204020204" pitchFamily="34" charset="-122"/>
              </a:rPr>
              <a:t>(1— (80%)</a:t>
            </a:r>
            <a:r>
              <a:rPr lang="en-US" altLang="zh-CN" sz="2400" baseline="30000" dirty="0" smtClean="0">
                <a:latin typeface="微软雅黑" panose="020B0503020204020204" pitchFamily="34" charset="-122"/>
                <a:ea typeface="微软雅黑" panose="020B0503020204020204" pitchFamily="34" charset="-122"/>
              </a:rPr>
              <a:t>4</a:t>
            </a:r>
            <a:r>
              <a:rPr lang="en-US" altLang="zh-CN" sz="2400" dirty="0" smtClean="0">
                <a:latin typeface="微软雅黑" panose="020B0503020204020204" pitchFamily="34" charset="-122"/>
                <a:ea typeface="微软雅黑" panose="020B0503020204020204" pitchFamily="34" charset="-122"/>
              </a:rPr>
              <a:t>) =  (1— 0.4096) = 0.5904</a:t>
            </a:r>
          </a:p>
          <a:p>
            <a:pPr lvl="1">
              <a:lnSpc>
                <a:spcPct val="125000"/>
              </a:lnSpc>
            </a:pPr>
            <a:r>
              <a:rPr lang="zh-CN" altLang="en-US" sz="2400" dirty="0" smtClean="0">
                <a:latin typeface="微软雅黑" panose="020B0503020204020204" pitchFamily="34" charset="-122"/>
                <a:ea typeface="微软雅黑" panose="020B0503020204020204" pitchFamily="34" charset="-122"/>
              </a:rPr>
              <a:t>所以</a:t>
            </a:r>
            <a:r>
              <a:rPr lang="zh-CN" altLang="en-US" sz="2400" dirty="0">
                <a:latin typeface="微软雅黑" panose="020B0503020204020204" pitchFamily="34" charset="-122"/>
                <a:ea typeface="微软雅黑" panose="020B0503020204020204" pitchFamily="34" charset="-122"/>
              </a:rPr>
              <a:t>，若再增加</a:t>
            </a:r>
            <a:r>
              <a:rPr lang="en-US" altLang="zh-CN" sz="2400" dirty="0">
                <a:latin typeface="微软雅黑" panose="020B0503020204020204" pitchFamily="34" charset="-122"/>
                <a:ea typeface="微软雅黑" panose="020B0503020204020204" pitchFamily="34" charset="-122"/>
              </a:rPr>
              <a:t>300K</a:t>
            </a:r>
            <a:r>
              <a:rPr lang="zh-CN" altLang="en-US" sz="2400" dirty="0">
                <a:latin typeface="微软雅黑" panose="020B0503020204020204" pitchFamily="34" charset="-122"/>
                <a:ea typeface="微软雅黑" panose="020B0503020204020204" pitchFamily="34" charset="-122"/>
              </a:rPr>
              <a:t>内存，</a:t>
            </a:r>
            <a:r>
              <a:rPr lang="en-US" altLang="zh-CN" sz="2400" dirty="0" err="1">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利用率可提高：</a:t>
            </a:r>
          </a:p>
          <a:p>
            <a:pPr>
              <a:lnSpc>
                <a:spcPct val="125000"/>
              </a:lnSpc>
            </a:pPr>
            <a:r>
              <a:rPr lang="en-US" altLang="zh-CN" sz="2400" dirty="0">
                <a:latin typeface="微软雅黑" panose="020B0503020204020204" pitchFamily="34" charset="-122"/>
                <a:ea typeface="微软雅黑" panose="020B0503020204020204" pitchFamily="34" charset="-122"/>
              </a:rPr>
              <a:t>         (0.5904—0.488) / 0.488 = 20.98% </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a:solidFill>
                  <a:schemeClr val="accent5">
                    <a:lumMod val="75000"/>
                  </a:schemeClr>
                </a:solidFill>
                <a:latin typeface="微软雅黑" panose="020B0503020204020204" pitchFamily="2" charset="-122"/>
                <a:ea typeface="微软雅黑" panose="020B0503020204020204" pitchFamily="2" charset="-122"/>
              </a:rPr>
              <a:t>12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内存扩展</a:t>
            </a:r>
            <a:r>
              <a:rPr lang="en-US" altLang="zh-CN" b="1" dirty="0">
                <a:solidFill>
                  <a:schemeClr val="accent5">
                    <a:lumMod val="75000"/>
                  </a:schemeClr>
                </a:solidFill>
                <a:latin typeface="微软雅黑" panose="020B0503020204020204" pitchFamily="2" charset="-122"/>
                <a:ea typeface="微软雅黑" panose="020B0503020204020204" pitchFamily="2" charset="-122"/>
              </a:rPr>
              <a:t>-CPU</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利用率</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吞吐量</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743683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根据题意，设系统内每个进程在其生命周期内处于</a:t>
            </a:r>
            <a:r>
              <a:rPr lang="en-US" altLang="zh-CN" sz="2400" dirty="0">
                <a:latin typeface="微软雅黑" panose="020B0503020204020204" pitchFamily="34" charset="-122"/>
                <a:ea typeface="微软雅黑" panose="020B0503020204020204" pitchFamily="34" charset="-122"/>
              </a:rPr>
              <a:t>running</a:t>
            </a:r>
            <a:r>
              <a:rPr lang="zh-CN" altLang="en-US" sz="2400" dirty="0">
                <a:latin typeface="微软雅黑" panose="020B0503020204020204" pitchFamily="34" charset="-122"/>
                <a:ea typeface="微软雅黑" panose="020B0503020204020204" pitchFamily="34" charset="-122"/>
              </a:rPr>
              <a:t>态执行程序指令</a:t>
            </a:r>
            <a:r>
              <a:rPr lang="en-US" altLang="zh-CN" sz="2400" dirty="0">
                <a:latin typeface="微软雅黑" panose="020B0503020204020204" pitchFamily="34" charset="-122"/>
                <a:ea typeface="微软雅黑" panose="020B0503020204020204" pitchFamily="34" charset="-122"/>
              </a:rPr>
              <a:t>(CPU burst)</a:t>
            </a:r>
            <a:r>
              <a:rPr lang="zh-CN" altLang="en-US" sz="2400" dirty="0">
                <a:latin typeface="微软雅黑" panose="020B0503020204020204" pitchFamily="34" charset="-122"/>
                <a:ea typeface="微软雅黑" panose="020B0503020204020204" pitchFamily="34" charset="-122"/>
              </a:rPr>
              <a:t>的总时间均为</a:t>
            </a:r>
            <a:r>
              <a:rPr lang="en-US" altLang="zh-CN" sz="2400" dirty="0" smtClean="0">
                <a:latin typeface="微软雅黑" panose="020B0503020204020204" pitchFamily="34" charset="-122"/>
                <a:ea typeface="微软雅黑" panose="020B0503020204020204" pitchFamily="34" charset="-122"/>
              </a:rPr>
              <a:t>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当</a:t>
            </a:r>
            <a:r>
              <a:rPr lang="zh-CN" altLang="en-US" sz="2400" dirty="0">
                <a:latin typeface="微软雅黑" panose="020B0503020204020204" pitchFamily="34" charset="-122"/>
                <a:ea typeface="微软雅黑" panose="020B0503020204020204" pitchFamily="34" charset="-122"/>
              </a:rPr>
              <a:t>系统内存为</a:t>
            </a:r>
            <a:r>
              <a:rPr lang="en-US" altLang="zh-CN" sz="2400" dirty="0">
                <a:latin typeface="微软雅黑" panose="020B0503020204020204" pitchFamily="34" charset="-122"/>
                <a:ea typeface="微软雅黑" panose="020B0503020204020204" pitchFamily="34" charset="-122"/>
              </a:rPr>
              <a:t>900K</a:t>
            </a:r>
            <a:r>
              <a:rPr lang="zh-CN" altLang="en-US" sz="2400" dirty="0">
                <a:latin typeface="微软雅黑" panose="020B0503020204020204" pitchFamily="34" charset="-122"/>
                <a:ea typeface="微软雅黑" panose="020B0503020204020204" pitchFamily="34" charset="-122"/>
              </a:rPr>
              <a:t>时</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系统可容纳</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个进程并发执行。如果</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个进程全部并发执行完所需时间为</a:t>
            </a:r>
            <a:r>
              <a:rPr lang="en-US" altLang="zh-CN" sz="2400" dirty="0">
                <a:latin typeface="微软雅黑" panose="020B0503020204020204" pitchFamily="34" charset="-122"/>
                <a:ea typeface="微软雅黑" panose="020B0503020204020204" pitchFamily="34" charset="-122"/>
              </a:rPr>
              <a:t>L</a:t>
            </a:r>
            <a:r>
              <a:rPr lang="en-US" altLang="zh-CN" sz="2400" baseline="-250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，则：</a:t>
            </a:r>
          </a:p>
          <a:p>
            <a:pPr>
              <a:lnSpc>
                <a:spcPct val="125000"/>
              </a:lnSpc>
            </a:pPr>
            <a:r>
              <a:rPr lang="en-US" altLang="zh-CN" sz="2400" dirty="0">
                <a:latin typeface="微软雅黑" panose="020B0503020204020204" pitchFamily="34" charset="-122"/>
                <a:ea typeface="微软雅黑" panose="020B0503020204020204" pitchFamily="34" charset="-122"/>
              </a:rPr>
              <a:t>        CPU</a:t>
            </a:r>
            <a:r>
              <a:rPr lang="zh-CN" altLang="en-US" sz="2400" dirty="0">
                <a:latin typeface="微软雅黑" panose="020B0503020204020204" pitchFamily="34" charset="-122"/>
                <a:ea typeface="微软雅黑" panose="020B0503020204020204" pitchFamily="34" charset="-122"/>
              </a:rPr>
              <a:t>的利用率</a:t>
            </a:r>
            <a:r>
              <a:rPr lang="en-US" altLang="zh-CN" sz="2400" dirty="0">
                <a:latin typeface="微软雅黑" panose="020B0503020204020204" pitchFamily="34" charset="-122"/>
                <a:ea typeface="微软雅黑" panose="020B0503020204020204" pitchFamily="34" charset="-122"/>
              </a:rPr>
              <a:t>=3T / L</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=48.8%,  </a:t>
            </a:r>
          </a:p>
          <a:p>
            <a:pPr>
              <a:lnSpc>
                <a:spcPct val="125000"/>
              </a:lnSpc>
            </a:pPr>
            <a:r>
              <a:rPr lang="en-US" altLang="zh-CN" sz="2400" dirty="0">
                <a:latin typeface="微软雅黑" panose="020B0503020204020204" pitchFamily="34" charset="-122"/>
                <a:ea typeface="微软雅黑" panose="020B0503020204020204" pitchFamily="34" charset="-122"/>
              </a:rPr>
              <a:t>           L</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 3T / (48.8%),</a:t>
            </a:r>
          </a:p>
          <a:p>
            <a:pPr>
              <a:lnSpc>
                <a:spcPct val="125000"/>
              </a:lnSpc>
            </a:pP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系统吞吐量</a:t>
            </a:r>
            <a:r>
              <a:rPr lang="en-US" altLang="zh-CN" sz="2400" dirty="0">
                <a:latin typeface="微软雅黑" panose="020B0503020204020204" pitchFamily="34" charset="-122"/>
                <a:ea typeface="微软雅黑" panose="020B0503020204020204" pitchFamily="34" charset="-122"/>
              </a:rPr>
              <a:t>Th</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=3/ L</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(48.8%) / T</a:t>
            </a:r>
          </a:p>
        </p:txBody>
      </p:sp>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a:solidFill>
                  <a:schemeClr val="accent5">
                    <a:lumMod val="75000"/>
                  </a:schemeClr>
                </a:solidFill>
                <a:latin typeface="微软雅黑" panose="020B0503020204020204" pitchFamily="2" charset="-122"/>
                <a:ea typeface="微软雅黑" panose="020B0503020204020204" pitchFamily="2" charset="-122"/>
              </a:rPr>
              <a:t>12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内存扩展</a:t>
            </a:r>
            <a:r>
              <a:rPr lang="en-US" altLang="zh-CN" b="1" dirty="0">
                <a:solidFill>
                  <a:schemeClr val="accent5">
                    <a:lumMod val="75000"/>
                  </a:schemeClr>
                </a:solidFill>
                <a:latin typeface="微软雅黑" panose="020B0503020204020204" pitchFamily="2" charset="-122"/>
                <a:ea typeface="微软雅黑" panose="020B0503020204020204" pitchFamily="2" charset="-122"/>
              </a:rPr>
              <a:t>-CPU</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利用率</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吞吐量</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751420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当系统内存由</a:t>
            </a:r>
            <a:r>
              <a:rPr lang="en-US" altLang="zh-CN" sz="2400" dirty="0">
                <a:latin typeface="微软雅黑" panose="020B0503020204020204" pitchFamily="34" charset="-122"/>
                <a:ea typeface="微软雅黑" panose="020B0503020204020204" pitchFamily="34" charset="-122"/>
              </a:rPr>
              <a:t>900K</a:t>
            </a:r>
            <a:r>
              <a:rPr lang="zh-CN" altLang="en-US" sz="2400" dirty="0">
                <a:latin typeface="微软雅黑" panose="020B0503020204020204" pitchFamily="34" charset="-122"/>
                <a:ea typeface="微软雅黑" panose="020B0503020204020204" pitchFamily="34" charset="-122"/>
              </a:rPr>
              <a:t>增至</a:t>
            </a:r>
            <a:r>
              <a:rPr lang="en-US" altLang="zh-CN" sz="2400" dirty="0">
                <a:latin typeface="微软雅黑" panose="020B0503020204020204" pitchFamily="34" charset="-122"/>
                <a:ea typeface="微软雅黑" panose="020B0503020204020204" pitchFamily="34" charset="-122"/>
              </a:rPr>
              <a:t>1200K</a:t>
            </a:r>
            <a:r>
              <a:rPr lang="zh-CN" altLang="en-US" sz="2400" dirty="0">
                <a:latin typeface="微软雅黑" panose="020B0503020204020204" pitchFamily="34" charset="-122"/>
                <a:ea typeface="微软雅黑" panose="020B0503020204020204" pitchFamily="34" charset="-122"/>
              </a:rPr>
              <a:t>时，系统可容纳４个进程同时并发执行。设</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个进程全部并发执行完所需时间为</a:t>
            </a:r>
            <a:r>
              <a:rPr lang="en-US" altLang="zh-CN" sz="2400" dirty="0">
                <a:latin typeface="微软雅黑" panose="020B0503020204020204" pitchFamily="34" charset="-122"/>
                <a:ea typeface="微软雅黑" panose="020B0503020204020204" pitchFamily="34" charset="-122"/>
              </a:rPr>
              <a:t>L</a:t>
            </a:r>
            <a:r>
              <a:rPr lang="en-US" altLang="zh-CN" sz="2400" baseline="-250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，则</a:t>
            </a:r>
            <a:r>
              <a:rPr lang="en-US" altLang="zh-CN" sz="2400" dirty="0">
                <a:latin typeface="微软雅黑" panose="020B0503020204020204" pitchFamily="34" charset="-122"/>
                <a:ea typeface="微软雅黑" panose="020B0503020204020204" pitchFamily="34" charset="-122"/>
              </a:rPr>
              <a:t>:</a:t>
            </a:r>
          </a:p>
          <a:p>
            <a:pPr>
              <a:lnSpc>
                <a:spcPct val="125000"/>
              </a:lnSpc>
            </a:pPr>
            <a:r>
              <a:rPr lang="en-US" altLang="zh-CN" sz="2400" dirty="0">
                <a:latin typeface="微软雅黑" panose="020B0503020204020204" pitchFamily="34" charset="-122"/>
                <a:ea typeface="微软雅黑" panose="020B0503020204020204" pitchFamily="34" charset="-122"/>
              </a:rPr>
              <a:t>        CPU</a:t>
            </a:r>
            <a:r>
              <a:rPr lang="zh-CN" altLang="en-US" sz="2400" dirty="0">
                <a:latin typeface="微软雅黑" panose="020B0503020204020204" pitchFamily="34" charset="-122"/>
                <a:ea typeface="微软雅黑" panose="020B0503020204020204" pitchFamily="34" charset="-122"/>
              </a:rPr>
              <a:t>的利用率 </a:t>
            </a:r>
            <a:r>
              <a:rPr lang="en-US" altLang="zh-CN" sz="2400" dirty="0">
                <a:latin typeface="微软雅黑" panose="020B0503020204020204" pitchFamily="34" charset="-122"/>
                <a:ea typeface="微软雅黑" panose="020B0503020204020204" pitchFamily="34" charset="-122"/>
              </a:rPr>
              <a:t>= 4T / L</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=59.04%,  </a:t>
            </a:r>
          </a:p>
          <a:p>
            <a:pPr>
              <a:lnSpc>
                <a:spcPct val="125000"/>
              </a:lnSpc>
            </a:pPr>
            <a:r>
              <a:rPr lang="en-US" altLang="zh-CN" sz="2400" dirty="0">
                <a:latin typeface="微软雅黑" panose="020B0503020204020204" pitchFamily="34" charset="-122"/>
                <a:ea typeface="微软雅黑" panose="020B0503020204020204" pitchFamily="34" charset="-122"/>
              </a:rPr>
              <a:t>         L</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=4T / (59.04%),</a:t>
            </a:r>
          </a:p>
          <a:p>
            <a:pPr>
              <a:lnSpc>
                <a:spcPct val="125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系统吞吐量</a:t>
            </a:r>
            <a:r>
              <a:rPr lang="en-US" altLang="zh-CN" sz="2400" dirty="0">
                <a:latin typeface="微软雅黑" panose="020B0503020204020204" pitchFamily="34" charset="-122"/>
                <a:ea typeface="微软雅黑" panose="020B0503020204020204" pitchFamily="34" charset="-122"/>
              </a:rPr>
              <a:t>Th</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=4/ L</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 (59.04%) / T</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因此</a:t>
            </a:r>
            <a:r>
              <a:rPr lang="zh-CN" altLang="en-US" sz="2400" dirty="0">
                <a:latin typeface="微软雅黑" panose="020B0503020204020204" pitchFamily="34" charset="-122"/>
                <a:ea typeface="微软雅黑" panose="020B0503020204020204" pitchFamily="34" charset="-122"/>
              </a:rPr>
              <a:t>，若再增加</a:t>
            </a:r>
            <a:r>
              <a:rPr lang="en-US" altLang="zh-CN" sz="2400" dirty="0">
                <a:latin typeface="微软雅黑" panose="020B0503020204020204" pitchFamily="34" charset="-122"/>
                <a:ea typeface="微软雅黑" panose="020B0503020204020204" pitchFamily="34" charset="-122"/>
              </a:rPr>
              <a:t>300K</a:t>
            </a:r>
            <a:r>
              <a:rPr lang="zh-CN" altLang="en-US" sz="2400" dirty="0">
                <a:latin typeface="微软雅黑" panose="020B0503020204020204" pitchFamily="34" charset="-122"/>
                <a:ea typeface="微软雅黑" panose="020B0503020204020204" pitchFamily="34" charset="-122"/>
              </a:rPr>
              <a:t>内存，系统吞吐量可提高：</a:t>
            </a:r>
          </a:p>
          <a:p>
            <a:pPr>
              <a:lnSpc>
                <a:spcPct val="125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(59.04%) / T —(48.8%) / 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[(48.8%) / T]</a:t>
            </a:r>
          </a:p>
          <a:p>
            <a:pPr>
              <a:lnSpc>
                <a:spcPct val="125000"/>
              </a:lnSpc>
            </a:pPr>
            <a:r>
              <a:rPr lang="en-US" altLang="zh-CN" sz="2400" dirty="0">
                <a:latin typeface="微软雅黑" panose="020B0503020204020204" pitchFamily="34" charset="-122"/>
                <a:ea typeface="微软雅黑" panose="020B0503020204020204" pitchFamily="34" charset="-122"/>
              </a:rPr>
              <a:t>        = (0.5904—0.488) / 0.488 = 20.98%</a:t>
            </a:r>
          </a:p>
          <a:p>
            <a:pPr>
              <a:lnSpc>
                <a:spcPct val="125000"/>
              </a:lnSpc>
            </a:pPr>
            <a:r>
              <a:rPr lang="en-US" altLang="zh-CN" sz="2400" dirty="0">
                <a:latin typeface="微软雅黑" panose="020B0503020204020204" pitchFamily="34" charset="-122"/>
                <a:ea typeface="微软雅黑" panose="020B0503020204020204" pitchFamily="34" charset="-122"/>
              </a:rPr>
              <a:t>         = 20.98% </a:t>
            </a:r>
          </a:p>
        </p:txBody>
      </p:sp>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a:solidFill>
                  <a:schemeClr val="accent5">
                    <a:lumMod val="75000"/>
                  </a:schemeClr>
                </a:solidFill>
                <a:latin typeface="微软雅黑" panose="020B0503020204020204" pitchFamily="2" charset="-122"/>
                <a:ea typeface="微软雅黑" panose="020B0503020204020204" pitchFamily="2" charset="-122"/>
              </a:rPr>
              <a:t>12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内存扩展</a:t>
            </a:r>
            <a:r>
              <a:rPr lang="en-US" altLang="zh-CN" b="1" dirty="0">
                <a:solidFill>
                  <a:schemeClr val="accent5">
                    <a:lumMod val="75000"/>
                  </a:schemeClr>
                </a:solidFill>
                <a:latin typeface="微软雅黑" panose="020B0503020204020204" pitchFamily="2" charset="-122"/>
                <a:ea typeface="微软雅黑" panose="020B0503020204020204" pitchFamily="2" charset="-122"/>
              </a:rPr>
              <a:t>-CPU</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利用率</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吞吐量</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5905500" y="5765800"/>
            <a:ext cx="5602816" cy="523220"/>
          </a:xfrm>
          <a:prstGeom prst="rect">
            <a:avLst/>
          </a:prstGeom>
          <a:solidFill>
            <a:srgbClr val="FFFF00"/>
          </a:solidFill>
        </p:spPr>
        <p:txBody>
          <a:bodyPr wrap="none" rtlCol="0">
            <a:spAutoFit/>
          </a:bodyPr>
          <a:lstStyle/>
          <a:p>
            <a:r>
              <a:rPr lang="en-US" altLang="zh-CN" sz="2800" dirty="0"/>
              <a:t>CPU</a:t>
            </a:r>
            <a:r>
              <a:rPr lang="zh-CN" altLang="en-US" sz="2800" dirty="0"/>
              <a:t>利用率提高</a:t>
            </a:r>
            <a:r>
              <a:rPr lang="en-US" altLang="zh-CN" sz="2800" dirty="0">
                <a:sym typeface="Wingdings" panose="05000000000000000000" pitchFamily="2" charset="2"/>
              </a:rPr>
              <a:t></a:t>
            </a:r>
            <a:r>
              <a:rPr lang="zh-CN" altLang="en-US" sz="2800" dirty="0"/>
              <a:t>系统吞吐量</a:t>
            </a:r>
            <a:r>
              <a:rPr lang="zh-CN" altLang="en-US" sz="2800" dirty="0" smtClean="0"/>
              <a:t>提高</a:t>
            </a:r>
            <a:endParaRPr lang="zh-CN" altLang="en-US" sz="2800" dirty="0"/>
          </a:p>
        </p:txBody>
      </p:sp>
    </p:spTree>
    <p:extLst>
      <p:ext uri="{BB962C8B-B14F-4D97-AF65-F5344CB8AC3E}">
        <p14:creationId xmlns:p14="http://schemas.microsoft.com/office/powerpoint/2010/main" val="227055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2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On a </a:t>
            </a:r>
            <a:r>
              <a:rPr lang="en-US" altLang="zh-CN" sz="2400" i="1" dirty="0">
                <a:latin typeface="微软雅黑" panose="020B0503020204020204" pitchFamily="34" charset="-122"/>
                <a:ea typeface="微软雅黑" panose="020B0503020204020204" pitchFamily="34" charset="-122"/>
              </a:rPr>
              <a:t>simple</a:t>
            </a:r>
            <a:r>
              <a:rPr lang="en-US" altLang="zh-CN" sz="2400" dirty="0">
                <a:latin typeface="微软雅黑" panose="020B0503020204020204" pitchFamily="34" charset="-122"/>
                <a:ea typeface="微软雅黑" panose="020B0503020204020204" pitchFamily="34" charset="-122"/>
              </a:rPr>
              <a:t> paging system with </a:t>
            </a:r>
            <a:r>
              <a:rPr lang="en-US" altLang="zh-CN" sz="2400" u="sng" dirty="0">
                <a:latin typeface="微软雅黑" panose="020B0503020204020204" pitchFamily="34" charset="-122"/>
                <a:ea typeface="微软雅黑" panose="020B0503020204020204" pitchFamily="34" charset="-122"/>
              </a:rPr>
              <a:t>a page table containing </a:t>
            </a:r>
            <a:r>
              <a:rPr lang="en-US" altLang="zh-CN" sz="2400" u="sng" dirty="0">
                <a:solidFill>
                  <a:srgbClr val="FF0000"/>
                </a:solidFill>
                <a:latin typeface="微软雅黑" panose="020B0503020204020204" pitchFamily="34" charset="-122"/>
                <a:ea typeface="微软雅黑" panose="020B0503020204020204" pitchFamily="34" charset="-122"/>
              </a:rPr>
              <a:t>1024</a:t>
            </a:r>
            <a:r>
              <a:rPr lang="en-US" altLang="zh-CN" sz="2400" u="sng" dirty="0">
                <a:latin typeface="微软雅黑" panose="020B0503020204020204" pitchFamily="34" charset="-122"/>
                <a:ea typeface="微软雅黑" panose="020B0503020204020204" pitchFamily="34" charset="-122"/>
              </a:rPr>
              <a:t> entries</a:t>
            </a:r>
            <a:r>
              <a:rPr lang="en-US" altLang="zh-CN" sz="2400" dirty="0">
                <a:latin typeface="微软雅黑" panose="020B0503020204020204" pitchFamily="34" charset="-122"/>
                <a:ea typeface="微软雅黑" panose="020B0503020204020204" pitchFamily="34" charset="-122"/>
              </a:rPr>
              <a:t> of </a:t>
            </a:r>
            <a:r>
              <a:rPr lang="en-US" altLang="zh-CN" sz="2400" dirty="0">
                <a:solidFill>
                  <a:srgbClr val="FF0000"/>
                </a:solidFill>
                <a:latin typeface="微软雅黑" panose="020B0503020204020204" pitchFamily="34" charset="-122"/>
                <a:ea typeface="微软雅黑" panose="020B0503020204020204" pitchFamily="34" charset="-122"/>
              </a:rPr>
              <a:t>13</a:t>
            </a:r>
            <a:r>
              <a:rPr lang="en-US" altLang="zh-CN" sz="2400" dirty="0">
                <a:latin typeface="微软雅黑" panose="020B0503020204020204" pitchFamily="34" charset="-122"/>
                <a:ea typeface="微软雅黑" panose="020B0503020204020204" pitchFamily="34" charset="-122"/>
              </a:rPr>
              <a:t> bits (</a:t>
            </a:r>
            <a:r>
              <a:rPr lang="en-US" altLang="zh-CN" sz="2400" dirty="0">
                <a:solidFill>
                  <a:srgbClr val="0000FF"/>
                </a:solidFill>
                <a:latin typeface="微软雅黑" panose="020B0503020204020204" pitchFamily="34" charset="-122"/>
                <a:ea typeface="微软雅黑" panose="020B0503020204020204" pitchFamily="34" charset="-122"/>
              </a:rPr>
              <a:t>including one valid/invalid bit</a:t>
            </a:r>
            <a:r>
              <a:rPr lang="en-US" altLang="zh-CN" sz="2400" dirty="0">
                <a:latin typeface="微软雅黑" panose="020B0503020204020204" pitchFamily="34" charset="-122"/>
                <a:ea typeface="微软雅黑" panose="020B0503020204020204" pitchFamily="34" charset="-122"/>
              </a:rPr>
              <a:t>) each, and a page size of </a:t>
            </a:r>
            <a:r>
              <a:rPr lang="en-US" altLang="zh-CN" sz="2400" dirty="0">
                <a:solidFill>
                  <a:srgbClr val="FF0000"/>
                </a:solidFill>
                <a:latin typeface="微软雅黑" panose="020B0503020204020204" pitchFamily="34" charset="-122"/>
                <a:ea typeface="微软雅黑" panose="020B0503020204020204" pitchFamily="34" charset="-122"/>
              </a:rPr>
              <a:t>4096</a:t>
            </a:r>
            <a:r>
              <a:rPr lang="en-US" altLang="zh-CN" sz="2400" i="1" dirty="0">
                <a:solidFill>
                  <a:schemeClr val="hlink"/>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bytes</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 what is the size of the logical address space? </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 how many bits are there in a logical address</a:t>
            </a:r>
            <a:r>
              <a:rPr lang="en-US" altLang="zh-CN" sz="2400" dirty="0" smtClean="0">
                <a:latin typeface="微软雅黑" panose="020B0503020204020204" pitchFamily="34" charset="-122"/>
                <a:ea typeface="微软雅黑" panose="020B0503020204020204" pitchFamily="34" charset="-122"/>
              </a:rPr>
              <a: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a:t>
            </a:r>
            <a:r>
              <a:rPr lang="en-US" altLang="zh-CN" sz="2400" u="sng" dirty="0">
                <a:latin typeface="微软雅黑" panose="020B0503020204020204" pitchFamily="34" charset="-122"/>
                <a:ea typeface="微软雅黑" panose="020B0503020204020204" pitchFamily="34" charset="-122"/>
              </a:rPr>
              <a:t>how many bits in the physical address specify </a:t>
            </a:r>
            <a:r>
              <a:rPr lang="en-US" altLang="zh-CN" sz="2400" u="sng" dirty="0">
                <a:solidFill>
                  <a:srgbClr val="0000FF"/>
                </a:solidFill>
                <a:latin typeface="微软雅黑" panose="020B0503020204020204" pitchFamily="34" charset="-122"/>
                <a:ea typeface="微软雅黑" panose="020B0503020204020204" pitchFamily="34" charset="-122"/>
              </a:rPr>
              <a:t>the frame number</a:t>
            </a:r>
            <a:r>
              <a:rPr lang="en-US" altLang="zh-CN" sz="2400" u="sng" dirty="0" smtClean="0">
                <a:latin typeface="微软雅黑" panose="020B0503020204020204" pitchFamily="34" charset="-122"/>
                <a:ea typeface="微软雅黑" panose="020B0503020204020204" pitchFamily="34" charset="-122"/>
              </a:rPr>
              <a: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 how many bits in the physical address specify the offset within the  frame</a:t>
            </a:r>
            <a:r>
              <a:rPr lang="en-US" altLang="zh-CN" sz="2400" dirty="0" smtClean="0">
                <a:latin typeface="微软雅黑" panose="020B0503020204020204" pitchFamily="34" charset="-122"/>
                <a:ea typeface="微软雅黑" panose="020B0503020204020204" pitchFamily="34" charset="-122"/>
              </a:rPr>
              <a: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e ) what is the size of the physical address space </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 how many bits are there in a physical address</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补充作业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4254501" y="5896430"/>
            <a:ext cx="3962400" cy="523220"/>
          </a:xfrm>
          <a:prstGeom prst="rect">
            <a:avLst/>
          </a:prstGeom>
          <a:solidFill>
            <a:srgbClr val="92D050"/>
          </a:solidFill>
        </p:spPr>
        <p:txBody>
          <a:bodyPr wrap="square" rtlCol="0">
            <a:spAutoFit/>
          </a:bodyPr>
          <a:lstStyle/>
          <a:p>
            <a:r>
              <a:rPr lang="zh-CN" altLang="en-US" sz="2800" dirty="0" smtClean="0">
                <a:solidFill>
                  <a:srgbClr val="FF0000"/>
                </a:solidFill>
              </a:rPr>
              <a:t>要求</a:t>
            </a:r>
            <a:r>
              <a:rPr lang="zh-CN" altLang="en-US" sz="2800" dirty="0" smtClean="0">
                <a:solidFill>
                  <a:srgbClr val="FF0000"/>
                </a:solidFill>
              </a:rPr>
              <a:t>：参照例</a:t>
            </a:r>
            <a:r>
              <a:rPr lang="en-US" altLang="zh-CN" sz="2800" dirty="0">
                <a:solidFill>
                  <a:srgbClr val="FF0000"/>
                </a:solidFill>
              </a:rPr>
              <a:t>4</a:t>
            </a:r>
            <a:r>
              <a:rPr lang="zh-CN" altLang="en-US" sz="2800" dirty="0" smtClean="0">
                <a:solidFill>
                  <a:srgbClr val="FF0000"/>
                </a:solidFill>
              </a:rPr>
              <a:t>，</a:t>
            </a:r>
            <a:r>
              <a:rPr lang="zh-CN" altLang="en-US" sz="2800" dirty="0" smtClean="0">
                <a:solidFill>
                  <a:srgbClr val="FF0000"/>
                </a:solidFill>
              </a:rPr>
              <a:t>画图</a:t>
            </a:r>
            <a:endParaRPr lang="zh-CN" altLang="en-US" sz="2800" dirty="0">
              <a:solidFill>
                <a:srgbClr val="FF0000"/>
              </a:solidFill>
            </a:endParaRPr>
          </a:p>
        </p:txBody>
      </p:sp>
    </p:spTree>
    <p:extLst>
      <p:ext uri="{BB962C8B-B14F-4D97-AF65-F5344CB8AC3E}">
        <p14:creationId xmlns:p14="http://schemas.microsoft.com/office/powerpoint/2010/main" val="2615301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l"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1. </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panose="05000000000000000000" pitchFamily="2" charset="2"/>
              <a:buChar char="l"/>
            </a:pPr>
            <a:r>
              <a:rPr lang="en-US" altLang="zh-CN" sz="2400" dirty="0" smtClean="0">
                <a:latin typeface="Times New Roman" pitchFamily="18" charset="0"/>
              </a:rPr>
              <a:t> </a:t>
            </a:r>
            <a:r>
              <a:rPr lang="en-US" altLang="zh-CN" sz="2400" dirty="0" smtClean="0">
                <a:latin typeface="微软雅黑" panose="020B0503020204020204" pitchFamily="34" charset="-122"/>
                <a:ea typeface="微软雅黑" panose="020B0503020204020204" pitchFamily="34" charset="-122"/>
              </a:rPr>
              <a:t>Address mapping in Fig. 8.9 </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e.g.1 logical address 0, i.e. </a:t>
            </a:r>
            <a:r>
              <a:rPr lang="en-US" altLang="zh-CN" sz="2400" dirty="0" smtClean="0">
                <a:solidFill>
                  <a:srgbClr val="FF0000"/>
                </a:solidFill>
                <a:latin typeface="微软雅黑" panose="020B0503020204020204" pitchFamily="34" charset="-122"/>
                <a:ea typeface="微软雅黑" panose="020B0503020204020204" pitchFamily="34" charset="-122"/>
              </a:rPr>
              <a:t>00</a:t>
            </a:r>
            <a:r>
              <a:rPr lang="en-US" altLang="zh-CN" sz="2400" dirty="0" smtClean="0">
                <a:solidFill>
                  <a:schemeClr val="hlink"/>
                </a:solidFill>
                <a:latin typeface="微软雅黑" panose="020B0503020204020204" pitchFamily="34" charset="-122"/>
                <a:ea typeface="微软雅黑" panose="020B0503020204020204" pitchFamily="34" charset="-122"/>
              </a:rPr>
              <a:t>,</a:t>
            </a:r>
            <a:r>
              <a:rPr lang="en-US" altLang="zh-CN" sz="2400" dirty="0" smtClean="0">
                <a:solidFill>
                  <a:srgbClr val="0070C0"/>
                </a:solidFill>
                <a:latin typeface="微软雅黑" panose="020B0503020204020204" pitchFamily="34" charset="-122"/>
                <a:ea typeface="微软雅黑" panose="020B0503020204020204" pitchFamily="34" charset="-122"/>
              </a:rPr>
              <a:t>00</a:t>
            </a:r>
          </a:p>
          <a:p>
            <a:pPr lvl="1">
              <a:lnSpc>
                <a:spcPct val="110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page number=</a:t>
            </a:r>
            <a:r>
              <a:rPr lang="en-US" altLang="zh-CN" sz="2400" dirty="0" smtClean="0">
                <a:solidFill>
                  <a:srgbClr val="FF0000"/>
                </a:solidFill>
                <a:latin typeface="微软雅黑" panose="020B0503020204020204" pitchFamily="34" charset="-122"/>
                <a:ea typeface="微软雅黑" panose="020B0503020204020204" pitchFamily="34" charset="-122"/>
              </a:rPr>
              <a:t>00</a:t>
            </a:r>
            <a:r>
              <a:rPr lang="en-US" altLang="zh-CN" sz="2400" dirty="0" smtClean="0">
                <a:latin typeface="微软雅黑" panose="020B0503020204020204" pitchFamily="34" charset="-122"/>
                <a:ea typeface="微软雅黑" panose="020B0503020204020204" pitchFamily="34" charset="-122"/>
              </a:rPr>
              <a:t>,  page offset=</a:t>
            </a:r>
            <a:r>
              <a:rPr lang="en-US" altLang="zh-CN" sz="2400" dirty="0" smtClean="0">
                <a:solidFill>
                  <a:srgbClr val="0070C0"/>
                </a:solidFill>
                <a:latin typeface="微软雅黑" panose="020B0503020204020204" pitchFamily="34" charset="-122"/>
                <a:ea typeface="微软雅黑" panose="020B0503020204020204" pitchFamily="34" charset="-122"/>
              </a:rPr>
              <a:t>00</a:t>
            </a:r>
          </a:p>
          <a:p>
            <a:pPr lvl="1">
              <a:lnSpc>
                <a:spcPct val="110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page table:   page 0 is allocated to frame 5, that is, </a:t>
            </a:r>
            <a:r>
              <a:rPr lang="en-US" altLang="zh-CN" sz="2400" dirty="0" smtClean="0">
                <a:solidFill>
                  <a:srgbClr val="FF0000"/>
                </a:solidFill>
                <a:latin typeface="微软雅黑" panose="020B0503020204020204" pitchFamily="34" charset="-122"/>
                <a:ea typeface="微软雅黑" panose="020B0503020204020204" pitchFamily="34" charset="-122"/>
              </a:rPr>
              <a:t>101</a:t>
            </a:r>
          </a:p>
          <a:p>
            <a:pPr lvl="1">
              <a:lnSpc>
                <a:spcPct val="110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physical address : </a:t>
            </a:r>
            <a:r>
              <a:rPr lang="en-US" altLang="zh-CN" sz="2400" dirty="0" smtClean="0">
                <a:solidFill>
                  <a:srgbClr val="FF0000"/>
                </a:solidFill>
                <a:latin typeface="微软雅黑" panose="020B0503020204020204" pitchFamily="34" charset="-122"/>
                <a:ea typeface="微软雅黑" panose="020B0503020204020204" pitchFamily="34" charset="-122"/>
              </a:rPr>
              <a:t>101</a:t>
            </a:r>
            <a:r>
              <a:rPr lang="en-US" altLang="zh-CN" sz="2400" dirty="0" smtClean="0">
                <a:solidFill>
                  <a:schemeClr val="folHlink"/>
                </a:solidFill>
                <a:latin typeface="微软雅黑" panose="020B0503020204020204" pitchFamily="34" charset="-122"/>
                <a:ea typeface="微软雅黑" panose="020B0503020204020204" pitchFamily="34" charset="-122"/>
              </a:rPr>
              <a:t>00</a:t>
            </a:r>
            <a:r>
              <a:rPr lang="en-US" altLang="zh-CN" sz="2400" dirty="0" smtClean="0">
                <a:latin typeface="微软雅黑" panose="020B0503020204020204" pitchFamily="34" charset="-122"/>
                <a:ea typeface="微软雅黑" panose="020B0503020204020204" pitchFamily="34" charset="-122"/>
              </a:rPr>
              <a:t>, or: 5 * 4  + 0 =20</a:t>
            </a:r>
          </a:p>
          <a:p>
            <a:pPr lvl="1">
              <a:lnSpc>
                <a:spcPct val="110000"/>
              </a:lnSpc>
              <a:buFont typeface="Wingdings" pitchFamily="2" charset="2"/>
              <a:buNone/>
            </a:pPr>
            <a:endParaRPr lang="en-US" altLang="zh-CN" sz="2400" dirty="0">
              <a:solidFill>
                <a:schemeClr val="folHlink"/>
              </a:solidFill>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e.g.2  logical address 9, i.e.  </a:t>
            </a:r>
            <a:r>
              <a:rPr lang="en-US" altLang="zh-CN" sz="2400" dirty="0">
                <a:solidFill>
                  <a:srgbClr val="FF0000"/>
                </a:solidFill>
                <a:latin typeface="微软雅黑" panose="020B0503020204020204" pitchFamily="34" charset="-122"/>
                <a:ea typeface="微软雅黑" panose="020B0503020204020204" pitchFamily="34" charset="-122"/>
              </a:rPr>
              <a:t>10</a:t>
            </a:r>
            <a:r>
              <a:rPr lang="en-US" altLang="zh-CN" sz="2400" dirty="0">
                <a:solidFill>
                  <a:schemeClr val="hlink"/>
                </a:solidFill>
                <a:latin typeface="微软雅黑" panose="020B0503020204020204" pitchFamily="34" charset="-122"/>
                <a:ea typeface="微软雅黑" panose="020B0503020204020204" pitchFamily="34" charset="-122"/>
              </a:rPr>
              <a:t>,</a:t>
            </a:r>
            <a:r>
              <a:rPr lang="en-US" altLang="zh-CN" sz="2400" dirty="0">
                <a:solidFill>
                  <a:schemeClr val="folHlink"/>
                </a:solidFill>
                <a:latin typeface="微软雅黑" panose="020B0503020204020204" pitchFamily="34" charset="-122"/>
                <a:ea typeface="微软雅黑" panose="020B0503020204020204" pitchFamily="34" charset="-122"/>
              </a:rPr>
              <a:t>01</a:t>
            </a:r>
            <a:r>
              <a:rPr lang="en-US" altLang="zh-CN" sz="2400" dirty="0">
                <a:latin typeface="微软雅黑" panose="020B0503020204020204" pitchFamily="34" charset="-122"/>
                <a:ea typeface="微软雅黑" panose="020B0503020204020204" pitchFamily="34" charset="-122"/>
              </a:rPr>
              <a:t> </a:t>
            </a:r>
            <a:endParaRPr lang="en-US" altLang="zh-CN" sz="2400" dirty="0">
              <a:solidFill>
                <a:schemeClr val="folHlink"/>
              </a:solidFill>
              <a:latin typeface="微软雅黑" panose="020B0503020204020204" pitchFamily="34" charset="-122"/>
              <a:ea typeface="微软雅黑" panose="020B0503020204020204" pitchFamily="34" charset="-122"/>
            </a:endParaRPr>
          </a:p>
          <a:p>
            <a:pPr lvl="1">
              <a:lnSpc>
                <a:spcPct val="100000"/>
              </a:lnSpc>
            </a:pPr>
            <a:r>
              <a:rPr lang="en-US" altLang="zh-CN" sz="2400" dirty="0">
                <a:latin typeface="微软雅黑" panose="020B0503020204020204" pitchFamily="34" charset="-122"/>
                <a:ea typeface="微软雅黑" panose="020B0503020204020204" pitchFamily="34" charset="-122"/>
              </a:rPr>
              <a:t>       page number=2, </a:t>
            </a:r>
            <a:r>
              <a:rPr lang="en-US" altLang="zh-CN" sz="2400" dirty="0" err="1">
                <a:latin typeface="微软雅黑" panose="020B0503020204020204" pitchFamily="34" charset="-122"/>
                <a:ea typeface="微软雅黑" panose="020B0503020204020204" pitchFamily="34" charset="-122"/>
              </a:rPr>
              <a:t>i.e</a:t>
            </a: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10</a:t>
            </a:r>
            <a:r>
              <a:rPr lang="en-US" altLang="zh-CN" sz="2400" dirty="0">
                <a:latin typeface="微软雅黑" panose="020B0503020204020204" pitchFamily="34" charset="-122"/>
                <a:ea typeface="微软雅黑" panose="020B0503020204020204" pitchFamily="34" charset="-122"/>
              </a:rPr>
              <a:t>,  page offset=1, i.e. </a:t>
            </a:r>
            <a:r>
              <a:rPr lang="en-US" altLang="zh-CN" sz="2400" dirty="0">
                <a:solidFill>
                  <a:srgbClr val="0070C0"/>
                </a:solidFill>
                <a:latin typeface="微软雅黑" panose="020B0503020204020204" pitchFamily="34" charset="-122"/>
                <a:ea typeface="微软雅黑" panose="020B0503020204020204" pitchFamily="34" charset="-122"/>
              </a:rPr>
              <a:t>01</a:t>
            </a:r>
          </a:p>
          <a:p>
            <a:pPr lvl="1">
              <a:lnSpc>
                <a:spcPct val="100000"/>
              </a:lnSpc>
            </a:pPr>
            <a:r>
              <a:rPr lang="en-US" altLang="zh-CN" sz="2400" dirty="0">
                <a:latin typeface="微软雅黑" panose="020B0503020204020204" pitchFamily="34" charset="-122"/>
                <a:ea typeface="微软雅黑" panose="020B0503020204020204" pitchFamily="34" charset="-122"/>
              </a:rPr>
              <a:t>       page table:   page 2 is allocated to frame 1, that is, </a:t>
            </a:r>
            <a:r>
              <a:rPr lang="en-US" altLang="zh-CN" sz="2400" dirty="0">
                <a:solidFill>
                  <a:srgbClr val="FF0000"/>
                </a:solidFill>
                <a:latin typeface="微软雅黑" panose="020B0503020204020204" pitchFamily="34" charset="-122"/>
                <a:ea typeface="微软雅黑" panose="020B0503020204020204" pitchFamily="34" charset="-122"/>
              </a:rPr>
              <a:t>001</a:t>
            </a:r>
          </a:p>
          <a:p>
            <a:pPr lvl="1">
              <a:lnSpc>
                <a:spcPct val="100000"/>
              </a:lnSpc>
            </a:pPr>
            <a:r>
              <a:rPr lang="en-US" altLang="zh-CN" sz="2400" dirty="0">
                <a:latin typeface="微软雅黑" panose="020B0503020204020204" pitchFamily="34" charset="-122"/>
                <a:ea typeface="微软雅黑" panose="020B0503020204020204" pitchFamily="34" charset="-122"/>
              </a:rPr>
              <a:t>       physical address :  1* 4  + 1 =5, or: </a:t>
            </a:r>
            <a:r>
              <a:rPr lang="en-US" altLang="zh-CN" sz="2400" dirty="0">
                <a:solidFill>
                  <a:srgbClr val="FF0000"/>
                </a:solidFill>
                <a:latin typeface="微软雅黑" panose="020B0503020204020204" pitchFamily="34" charset="-122"/>
                <a:ea typeface="微软雅黑" panose="020B0503020204020204" pitchFamily="34" charset="-122"/>
              </a:rPr>
              <a:t>001</a:t>
            </a:r>
            <a:r>
              <a:rPr lang="en-US" altLang="zh-CN" sz="2400" dirty="0">
                <a:solidFill>
                  <a:srgbClr val="0070C0"/>
                </a:solidFill>
                <a:latin typeface="微软雅黑" panose="020B0503020204020204" pitchFamily="34" charset="-122"/>
                <a:ea typeface="微软雅黑" panose="020B0503020204020204" pitchFamily="34" charset="-122"/>
              </a:rPr>
              <a:t>01</a:t>
            </a:r>
          </a:p>
          <a:p>
            <a:pPr lvl="1">
              <a:lnSpc>
                <a:spcPct val="110000"/>
              </a:lnSpc>
              <a:buFont typeface="Wingdings" pitchFamily="2" charset="2"/>
              <a:buNone/>
            </a:pPr>
            <a:endParaRPr lang="en-US" altLang="zh-CN" sz="2400" dirty="0" smtClean="0">
              <a:solidFill>
                <a:schemeClr val="folHlink"/>
              </a:solidFill>
              <a:latin typeface="微软雅黑" panose="020B0503020204020204" pitchFamily="34" charset="-122"/>
              <a:ea typeface="微软雅黑" panose="020B0503020204020204" pitchFamily="34" charset="-122"/>
            </a:endParaRPr>
          </a:p>
          <a:p>
            <a:pPr lvl="1">
              <a:lnSpc>
                <a:spcPct val="110000"/>
              </a:lnSpc>
              <a:buFont typeface="Wingdings" pitchFamily="2" charset="2"/>
              <a:buNone/>
            </a:pPr>
            <a:endParaRPr lang="zh-CN" altLang="en-US"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9645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lstStyle/>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On </a:t>
            </a:r>
            <a:r>
              <a:rPr lang="en-US" altLang="zh-CN" sz="2400" dirty="0">
                <a:latin typeface="微软雅黑" panose="020B0503020204020204" pitchFamily="34" charset="-122"/>
                <a:ea typeface="微软雅黑" panose="020B0503020204020204" pitchFamily="34" charset="-122"/>
              </a:rPr>
              <a:t>a system using fixed partitions with sizes 2</a:t>
            </a:r>
            <a:r>
              <a:rPr lang="en-US" altLang="zh-CN" sz="2400" baseline="30000" dirty="0">
                <a:latin typeface="微软雅黑" panose="020B0503020204020204" pitchFamily="34" charset="-122"/>
                <a:ea typeface="微软雅黑" panose="020B0503020204020204" pitchFamily="34" charset="-122"/>
              </a:rPr>
              <a:t>8</a:t>
            </a:r>
            <a:r>
              <a:rPr lang="en-US" altLang="zh-CN" sz="2400" dirty="0">
                <a:latin typeface="微软雅黑" panose="020B0503020204020204" pitchFamily="34" charset="-122"/>
                <a:ea typeface="微软雅黑" panose="020B0503020204020204" pitchFamily="34" charset="-122"/>
              </a:rPr>
              <a:t>, 2</a:t>
            </a:r>
            <a:r>
              <a:rPr lang="en-US" altLang="zh-CN" sz="2400" baseline="30000" dirty="0">
                <a:latin typeface="微软雅黑" panose="020B0503020204020204" pitchFamily="34" charset="-122"/>
                <a:ea typeface="微软雅黑" panose="020B0503020204020204" pitchFamily="34" charset="-122"/>
              </a:rPr>
              <a:t>24</a:t>
            </a:r>
            <a:r>
              <a:rPr lang="en-US" altLang="zh-CN" sz="2400" dirty="0">
                <a:latin typeface="微软雅黑" panose="020B0503020204020204" pitchFamily="34" charset="-122"/>
                <a:ea typeface="微软雅黑" panose="020B0503020204020204" pitchFamily="34" charset="-122"/>
              </a:rPr>
              <a:t> and 2</a:t>
            </a:r>
            <a:r>
              <a:rPr lang="en-US" altLang="zh-CN" sz="2400" baseline="30000" dirty="0">
                <a:latin typeface="微软雅黑" panose="020B0503020204020204" pitchFamily="34" charset="-122"/>
                <a:ea typeface="微软雅黑" panose="020B0503020204020204" pitchFamily="34" charset="-122"/>
              </a:rPr>
              <a:t>64</a:t>
            </a:r>
            <a:r>
              <a:rPr lang="en-US" altLang="zh-CN" sz="2400" dirty="0">
                <a:latin typeface="微软雅黑" panose="020B0503020204020204" pitchFamily="34" charset="-122"/>
                <a:ea typeface="微软雅黑" panose="020B0503020204020204" pitchFamily="34" charset="-122"/>
              </a:rPr>
              <a:t> bytes, how many bits must the limit register have?</a:t>
            </a:r>
          </a:p>
          <a:p>
            <a:pPr marL="342900" lvl="1" indent="-342900" algn="l">
              <a:lnSpc>
                <a:spcPct val="110000"/>
              </a:lnSpc>
              <a:spcBef>
                <a:spcPts val="600"/>
              </a:spcBef>
              <a:buFont typeface="Wingdings" panose="05000000000000000000" pitchFamily="2" charset="2"/>
              <a:buChar char="l"/>
            </a:pP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Answer</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64 bits in the limit register </a:t>
            </a:r>
            <a:endParaRPr lang="zh-CN" altLang="en-US"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6861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3</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On </a:t>
            </a:r>
            <a:r>
              <a:rPr lang="en-US" altLang="zh-CN" sz="2400" dirty="0">
                <a:latin typeface="微软雅黑" panose="020B0503020204020204" pitchFamily="34" charset="-122"/>
                <a:ea typeface="微软雅黑" panose="020B0503020204020204" pitchFamily="34" charset="-122"/>
              </a:rPr>
              <a:t>a </a:t>
            </a:r>
            <a:r>
              <a:rPr lang="en-US" altLang="zh-CN" sz="2400" dirty="0">
                <a:solidFill>
                  <a:srgbClr val="FF0000"/>
                </a:solidFill>
                <a:latin typeface="微软雅黑" panose="020B0503020204020204" pitchFamily="34" charset="-122"/>
                <a:ea typeface="微软雅黑" panose="020B0503020204020204" pitchFamily="34" charset="-122"/>
              </a:rPr>
              <a:t>simple (not virtual memory ) </a:t>
            </a:r>
            <a:r>
              <a:rPr lang="en-US" altLang="zh-CN" sz="2400" dirty="0">
                <a:latin typeface="微软雅黑" panose="020B0503020204020204" pitchFamily="34" charset="-122"/>
                <a:ea typeface="微软雅黑" panose="020B0503020204020204" pitchFamily="34" charset="-122"/>
              </a:rPr>
              <a:t>paging system with 2</a:t>
            </a:r>
            <a:r>
              <a:rPr lang="en-US" altLang="zh-CN" sz="2400" baseline="30000" dirty="0">
                <a:latin typeface="微软雅黑" panose="020B0503020204020204" pitchFamily="34" charset="-122"/>
                <a:ea typeface="微软雅黑" panose="020B0503020204020204" pitchFamily="34" charset="-122"/>
              </a:rPr>
              <a:t>24</a:t>
            </a:r>
            <a:r>
              <a:rPr lang="en-US" altLang="zh-CN" sz="2400" dirty="0">
                <a:latin typeface="微软雅黑" panose="020B0503020204020204" pitchFamily="34" charset="-122"/>
                <a:ea typeface="微软雅黑" panose="020B0503020204020204" pitchFamily="34" charset="-122"/>
              </a:rPr>
              <a:t> bytes of physical memory, 256 pages of the logical address space, and a page size of 2</a:t>
            </a:r>
            <a:r>
              <a:rPr lang="en-US" altLang="zh-CN" sz="2400" baseline="30000" dirty="0">
                <a:latin typeface="微软雅黑" panose="020B0503020204020204" pitchFamily="34" charset="-122"/>
                <a:ea typeface="微软雅黑" panose="020B0503020204020204" pitchFamily="34" charset="-122"/>
              </a:rPr>
              <a:t>10</a:t>
            </a:r>
            <a:r>
              <a:rPr lang="en-US" altLang="zh-CN" sz="2400" dirty="0">
                <a:latin typeface="微软雅黑" panose="020B0503020204020204" pitchFamily="34" charset="-122"/>
                <a:ea typeface="微软雅黑" panose="020B0503020204020204" pitchFamily="34" charset="-122"/>
              </a:rPr>
              <a:t> bytes, how many bits are in a logical address</a:t>
            </a:r>
            <a:r>
              <a:rPr lang="en-US" altLang="zh-CN" sz="2400" dirty="0" smtClean="0">
                <a:latin typeface="微软雅黑" panose="020B0503020204020204" pitchFamily="34" charset="-122"/>
                <a:ea typeface="微软雅黑" panose="020B0503020204020204" pitchFamily="34" charset="-122"/>
              </a:rPr>
              <a:t>?</a:t>
            </a:r>
          </a:p>
          <a:p>
            <a:pPr marL="342900" lvl="1" indent="-342900" algn="l">
              <a:lnSpc>
                <a:spcPct val="100000"/>
              </a:lnSpc>
              <a:spcBef>
                <a:spcPts val="600"/>
              </a:spcBef>
              <a:buFont typeface="Wingdings" panose="05000000000000000000" pitchFamily="2" charset="2"/>
              <a:buChar char="l"/>
            </a:pPr>
            <a:endParaRPr lang="en-US" altLang="zh-CN" sz="2400" b="1" dirty="0" smtClean="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Answer</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logical address space contains 256 (＝2</a:t>
            </a:r>
            <a:r>
              <a:rPr lang="en-US" altLang="zh-CN" sz="2400" baseline="30000" dirty="0">
                <a:latin typeface="微软雅黑" panose="020B0503020204020204" pitchFamily="34" charset="-122"/>
                <a:ea typeface="微软雅黑" panose="020B0503020204020204" pitchFamily="34" charset="-122"/>
              </a:rPr>
              <a:t>8</a:t>
            </a:r>
            <a:r>
              <a:rPr lang="en-US" altLang="zh-CN" sz="2400" dirty="0">
                <a:latin typeface="微软雅黑" panose="020B0503020204020204" pitchFamily="34" charset="-122"/>
                <a:ea typeface="微软雅黑" panose="020B0503020204020204" pitchFamily="34" charset="-122"/>
              </a:rPr>
              <a:t>) pages of 2</a:t>
            </a:r>
            <a:r>
              <a:rPr lang="en-US" altLang="zh-CN" sz="2400" baseline="30000" dirty="0">
                <a:latin typeface="微软雅黑" panose="020B0503020204020204" pitchFamily="34" charset="-122"/>
                <a:ea typeface="微软雅黑" panose="020B0503020204020204" pitchFamily="34" charset="-122"/>
              </a:rPr>
              <a:t>10</a:t>
            </a:r>
            <a:r>
              <a:rPr lang="en-US" altLang="zh-CN" sz="2400" dirty="0">
                <a:latin typeface="微软雅黑" panose="020B0503020204020204" pitchFamily="34" charset="-122"/>
                <a:ea typeface="微软雅黑" panose="020B0503020204020204" pitchFamily="34" charset="-122"/>
              </a:rPr>
              <a:t> bytes each, making the total logical address space 2</a:t>
            </a:r>
            <a:r>
              <a:rPr lang="en-US" altLang="zh-CN" sz="2400" baseline="30000" dirty="0">
                <a:latin typeface="微软雅黑" panose="020B0503020204020204" pitchFamily="34" charset="-122"/>
                <a:ea typeface="微软雅黑" panose="020B0503020204020204" pitchFamily="34" charset="-122"/>
              </a:rPr>
              <a:t>10</a:t>
            </a:r>
            <a:r>
              <a:rPr lang="en-US" altLang="zh-CN" sz="2400" dirty="0">
                <a:latin typeface="微软雅黑" panose="020B0503020204020204" pitchFamily="34" charset="-122"/>
                <a:ea typeface="微软雅黑" panose="020B0503020204020204" pitchFamily="34" charset="-122"/>
              </a:rPr>
              <a:t> ×  2</a:t>
            </a:r>
            <a:r>
              <a:rPr lang="en-US" altLang="zh-CN" sz="2400" baseline="30000" dirty="0">
                <a:latin typeface="微软雅黑" panose="020B0503020204020204" pitchFamily="34" charset="-122"/>
                <a:ea typeface="微软雅黑" panose="020B0503020204020204" pitchFamily="34" charset="-122"/>
              </a:rPr>
              <a:t>8</a:t>
            </a:r>
            <a:r>
              <a:rPr lang="en-US" altLang="zh-CN" sz="2400" dirty="0">
                <a:latin typeface="微软雅黑" panose="020B0503020204020204" pitchFamily="34" charset="-122"/>
                <a:ea typeface="微软雅黑" panose="020B0503020204020204" pitchFamily="34" charset="-122"/>
              </a:rPr>
              <a:t> = 2</a:t>
            </a:r>
            <a:r>
              <a:rPr lang="en-US" altLang="zh-CN" sz="2400" baseline="30000" dirty="0">
                <a:latin typeface="微软雅黑" panose="020B0503020204020204" pitchFamily="34" charset="-122"/>
                <a:ea typeface="微软雅黑" panose="020B0503020204020204" pitchFamily="34" charset="-122"/>
              </a:rPr>
              <a:t>18</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bytes</a:t>
            </a: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an </a:t>
            </a:r>
            <a:r>
              <a:rPr lang="en-US" altLang="zh-CN" sz="2400" dirty="0">
                <a:solidFill>
                  <a:srgbClr val="990000"/>
                </a:solidFill>
                <a:latin typeface="微软雅黑" panose="020B0503020204020204" pitchFamily="34" charset="-122"/>
                <a:ea typeface="微软雅黑" panose="020B0503020204020204" pitchFamily="34" charset="-122"/>
              </a:rPr>
              <a:t>18-bit address</a:t>
            </a:r>
            <a:r>
              <a:rPr lang="en-US" altLang="zh-CN" sz="2400" dirty="0">
                <a:latin typeface="微软雅黑" panose="020B0503020204020204" pitchFamily="34" charset="-122"/>
                <a:ea typeface="微软雅黑" panose="020B0503020204020204" pitchFamily="34" charset="-122"/>
              </a:rPr>
              <a:t> is required to cover a </a:t>
            </a:r>
            <a:r>
              <a:rPr lang="en-US" altLang="zh-CN" sz="2400" dirty="0">
                <a:solidFill>
                  <a:srgbClr val="990000"/>
                </a:solidFill>
                <a:latin typeface="微软雅黑" panose="020B0503020204020204" pitchFamily="34" charset="-122"/>
                <a:ea typeface="微软雅黑" panose="020B0503020204020204" pitchFamily="34" charset="-122"/>
              </a:rPr>
              <a:t>2</a:t>
            </a:r>
            <a:r>
              <a:rPr lang="en-US" altLang="zh-CN" sz="2400" baseline="30000" dirty="0">
                <a:solidFill>
                  <a:srgbClr val="990000"/>
                </a:solidFill>
                <a:latin typeface="微软雅黑" panose="020B0503020204020204" pitchFamily="34" charset="-122"/>
                <a:ea typeface="微软雅黑" panose="020B0503020204020204" pitchFamily="34" charset="-122"/>
              </a:rPr>
              <a:t>18</a:t>
            </a:r>
            <a:r>
              <a:rPr lang="en-US" altLang="zh-CN" sz="2400" dirty="0">
                <a:solidFill>
                  <a:srgbClr val="990000"/>
                </a:solidFill>
                <a:latin typeface="微软雅黑" panose="020B0503020204020204" pitchFamily="34" charset="-122"/>
                <a:ea typeface="微软雅黑" panose="020B0503020204020204" pitchFamily="34" charset="-122"/>
              </a:rPr>
              <a:t>-byte address </a:t>
            </a:r>
            <a:r>
              <a:rPr lang="en-US" altLang="zh-CN" sz="2400" dirty="0" smtClean="0">
                <a:solidFill>
                  <a:srgbClr val="990000"/>
                </a:solidFill>
                <a:latin typeface="微软雅黑" panose="020B0503020204020204" pitchFamily="34" charset="-122"/>
                <a:ea typeface="微软雅黑" panose="020B0503020204020204" pitchFamily="34" charset="-122"/>
              </a:rPr>
              <a:t>space</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note</a:t>
            </a:r>
            <a:r>
              <a:rPr lang="en-US" altLang="zh-CN" sz="2400" dirty="0">
                <a:latin typeface="微软雅黑" panose="020B0503020204020204" pitchFamily="34" charset="-122"/>
                <a:ea typeface="微软雅黑" panose="020B0503020204020204" pitchFamily="34" charset="-122"/>
              </a:rPr>
              <a:t>: the size of the logical address space is less than that of physical memory</a:t>
            </a:r>
          </a:p>
        </p:txBody>
      </p:sp>
    </p:spTree>
    <p:extLst>
      <p:ext uri="{BB962C8B-B14F-4D97-AF65-F5344CB8AC3E}">
        <p14:creationId xmlns:p14="http://schemas.microsoft.com/office/powerpoint/2010/main" val="39895999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On </a:t>
            </a:r>
            <a:r>
              <a:rPr lang="en-US" altLang="zh-CN" sz="2400" dirty="0">
                <a:latin typeface="微软雅黑" panose="020B0503020204020204" pitchFamily="34" charset="-122"/>
                <a:ea typeface="微软雅黑" panose="020B0503020204020204" pitchFamily="34" charset="-122"/>
              </a:rPr>
              <a:t>a </a:t>
            </a:r>
            <a:r>
              <a:rPr lang="en-US" altLang="zh-CN" sz="2400" i="1" dirty="0">
                <a:latin typeface="微软雅黑" panose="020B0503020204020204" pitchFamily="34" charset="-122"/>
                <a:ea typeface="微软雅黑" panose="020B0503020204020204" pitchFamily="34" charset="-122"/>
              </a:rPr>
              <a:t>simple</a:t>
            </a:r>
            <a:r>
              <a:rPr lang="en-US" altLang="zh-CN" sz="2400" dirty="0">
                <a:latin typeface="微软雅黑" panose="020B0503020204020204" pitchFamily="34" charset="-122"/>
                <a:ea typeface="微软雅黑" panose="020B0503020204020204" pitchFamily="34" charset="-122"/>
              </a:rPr>
              <a:t> paging system with </a:t>
            </a:r>
            <a:r>
              <a:rPr lang="en-US" altLang="zh-CN" sz="2400" u="sng" dirty="0">
                <a:latin typeface="微软雅黑" panose="020B0503020204020204" pitchFamily="34" charset="-122"/>
                <a:ea typeface="微软雅黑" panose="020B0503020204020204" pitchFamily="34" charset="-122"/>
              </a:rPr>
              <a:t>a page table containing 512 entries</a:t>
            </a:r>
            <a:r>
              <a:rPr lang="en-US" altLang="zh-CN" sz="2400" dirty="0">
                <a:latin typeface="微软雅黑" panose="020B0503020204020204" pitchFamily="34" charset="-122"/>
                <a:ea typeface="微软雅黑" panose="020B0503020204020204" pitchFamily="34" charset="-122"/>
              </a:rPr>
              <a:t> of </a:t>
            </a:r>
            <a:r>
              <a:rPr lang="en-US" altLang="zh-CN" sz="2400" dirty="0">
                <a:solidFill>
                  <a:srgbClr val="FF0000"/>
                </a:solidFill>
                <a:latin typeface="微软雅黑" panose="020B0503020204020204" pitchFamily="34" charset="-122"/>
                <a:ea typeface="微软雅黑" panose="020B0503020204020204" pitchFamily="34" charset="-122"/>
              </a:rPr>
              <a:t>16</a:t>
            </a:r>
            <a:r>
              <a:rPr lang="en-US" altLang="zh-CN" sz="2400" dirty="0">
                <a:latin typeface="微软雅黑" panose="020B0503020204020204" pitchFamily="34" charset="-122"/>
                <a:ea typeface="微软雅黑" panose="020B0503020204020204" pitchFamily="34" charset="-122"/>
              </a:rPr>
              <a:t> bits (</a:t>
            </a:r>
            <a:r>
              <a:rPr lang="en-US" altLang="zh-CN" sz="2400" dirty="0">
                <a:solidFill>
                  <a:srgbClr val="0000FF"/>
                </a:solidFill>
                <a:latin typeface="微软雅黑" panose="020B0503020204020204" pitchFamily="34" charset="-122"/>
                <a:ea typeface="微软雅黑" panose="020B0503020204020204" pitchFamily="34" charset="-122"/>
              </a:rPr>
              <a:t>including one valid/invalid bit</a:t>
            </a:r>
            <a:r>
              <a:rPr lang="en-US" altLang="zh-CN" sz="2400" dirty="0">
                <a:latin typeface="微软雅黑" panose="020B0503020204020204" pitchFamily="34" charset="-122"/>
                <a:ea typeface="微软雅黑" panose="020B0503020204020204" pitchFamily="34" charset="-122"/>
              </a:rPr>
              <a:t>) each, and a page size of </a:t>
            </a:r>
            <a:r>
              <a:rPr lang="en-US" altLang="zh-CN" sz="2400" dirty="0">
                <a:solidFill>
                  <a:srgbClr val="FF0000"/>
                </a:solidFill>
                <a:latin typeface="微软雅黑" panose="020B0503020204020204" pitchFamily="34" charset="-122"/>
                <a:ea typeface="微软雅黑" panose="020B0503020204020204" pitchFamily="34" charset="-122"/>
              </a:rPr>
              <a:t>1024 (i.e.2</a:t>
            </a:r>
            <a:r>
              <a:rPr lang="en-US" altLang="zh-CN" sz="2400" baseline="30000" dirty="0">
                <a:solidFill>
                  <a:srgbClr val="FF0000"/>
                </a:solidFill>
                <a:latin typeface="微软雅黑" panose="020B0503020204020204" pitchFamily="34" charset="-122"/>
                <a:ea typeface="微软雅黑" panose="020B0503020204020204" pitchFamily="34" charset="-122"/>
              </a:rPr>
              <a:t>10</a:t>
            </a:r>
            <a:r>
              <a:rPr lang="en-US" altLang="zh-CN" sz="2400" dirty="0">
                <a:solidFill>
                  <a:srgbClr val="FF0000"/>
                </a:solidFill>
                <a:latin typeface="微软雅黑" panose="020B0503020204020204" pitchFamily="34" charset="-122"/>
                <a:ea typeface="微软雅黑" panose="020B0503020204020204" pitchFamily="34" charset="-122"/>
              </a:rPr>
              <a:t> ) </a:t>
            </a:r>
            <a:r>
              <a:rPr lang="en-US" altLang="zh-CN" sz="2400" dirty="0" smtClean="0">
                <a:latin typeface="微软雅黑" panose="020B0503020204020204" pitchFamily="34" charset="-122"/>
                <a:ea typeface="微软雅黑" panose="020B0503020204020204" pitchFamily="34" charset="-122"/>
              </a:rPr>
              <a:t>bytes</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 what is the size of the logical address space? </a:t>
            </a:r>
            <a:endParaRPr lang="en-US" altLang="zh-CN" sz="2400" dirty="0" smtClean="0">
              <a:latin typeface="微软雅黑" panose="020B0503020204020204" pitchFamily="34" charset="-122"/>
              <a:ea typeface="微软雅黑" panose="020B0503020204020204" pitchFamily="34" charset="-122"/>
            </a:endParaRPr>
          </a:p>
          <a:p>
            <a:pPr marL="1257300" lvl="2"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a:t>
            </a:r>
            <a:r>
              <a:rPr lang="en-US" altLang="zh-CN" sz="2400" baseline="30000" dirty="0" smtClean="0">
                <a:latin typeface="微软雅黑" panose="020B0503020204020204" pitchFamily="34" charset="-122"/>
                <a:ea typeface="微软雅黑" panose="020B0503020204020204" pitchFamily="34" charset="-122"/>
              </a:rPr>
              <a:t>19</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the number of pages * the size of pages</a:t>
            </a:r>
          </a:p>
          <a:p>
            <a:pPr marL="576263" lvl="1" indent="-196850">
              <a:lnSpc>
                <a:spcPct val="100000"/>
              </a:lnSpc>
            </a:pPr>
            <a:r>
              <a:rPr lang="en-US" altLang="zh-CN" sz="2400" dirty="0">
                <a:latin typeface="微软雅黑" panose="020B0503020204020204" pitchFamily="34" charset="-122"/>
                <a:ea typeface="微软雅黑" panose="020B0503020204020204" pitchFamily="34" charset="-122"/>
              </a:rPr>
              <a:t>             = 512*1024      (bytes</a:t>
            </a:r>
            <a:r>
              <a:rPr lang="en-US" altLang="zh-CN" sz="2400" dirty="0" smtClean="0">
                <a:latin typeface="微软雅黑" panose="020B0503020204020204" pitchFamily="34" charset="-122"/>
                <a:ea typeface="微软雅黑" panose="020B0503020204020204" pitchFamily="34" charset="-122"/>
              </a:rPr>
              <a:t>)</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 how many bits are there in a logical address</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19 </a:t>
            </a:r>
            <a:r>
              <a:rPr lang="en-US" altLang="zh-CN" sz="2400" dirty="0">
                <a:latin typeface="微软雅黑" panose="020B0503020204020204" pitchFamily="34" charset="-122"/>
                <a:ea typeface="微软雅黑" panose="020B0503020204020204" pitchFamily="34" charset="-122"/>
              </a:rPr>
              <a:t>= log</a:t>
            </a:r>
            <a:r>
              <a:rPr lang="en-US" altLang="zh-CN" sz="2400" baseline="-30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size of logical address space) </a:t>
            </a:r>
          </a:p>
          <a:p>
            <a:pPr marL="576263" lvl="1" indent="-196850">
              <a:lnSpc>
                <a:spcPct val="100000"/>
              </a:lnSpc>
            </a:pPr>
            <a:r>
              <a:rPr lang="en-US" altLang="zh-CN" sz="2400" dirty="0">
                <a:latin typeface="微软雅黑" panose="020B0503020204020204" pitchFamily="34" charset="-122"/>
                <a:ea typeface="微软雅黑" panose="020B0503020204020204" pitchFamily="34" charset="-122"/>
              </a:rPr>
              <a:t>             = log</a:t>
            </a:r>
            <a:r>
              <a:rPr lang="en-US" altLang="zh-CN" sz="2400" baseline="-30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(512 * the size of pages)=log</a:t>
            </a:r>
            <a:r>
              <a:rPr lang="en-US" altLang="zh-CN" sz="2400" baseline="-30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(512*2</a:t>
            </a:r>
            <a:r>
              <a:rPr lang="en-US" altLang="zh-CN" sz="2400" baseline="30000" dirty="0">
                <a:latin typeface="微软雅黑" panose="020B0503020204020204" pitchFamily="34" charset="-122"/>
                <a:ea typeface="微软雅黑" panose="020B0503020204020204" pitchFamily="34" charset="-122"/>
              </a:rPr>
              <a:t>10</a:t>
            </a:r>
            <a:r>
              <a:rPr lang="en-US" altLang="zh-CN" sz="2400" dirty="0">
                <a:latin typeface="微软雅黑" panose="020B0503020204020204" pitchFamily="34" charset="-122"/>
                <a:ea typeface="微软雅黑" panose="020B0503020204020204" pitchFamily="34" charset="-122"/>
              </a:rPr>
              <a:t>)  (bits) </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a:t>
            </a:r>
            <a:r>
              <a:rPr lang="en-US" altLang="zh-CN" sz="2400" u="sng" dirty="0">
                <a:latin typeface="微软雅黑" panose="020B0503020204020204" pitchFamily="34" charset="-122"/>
                <a:ea typeface="微软雅黑" panose="020B0503020204020204" pitchFamily="34" charset="-122"/>
              </a:rPr>
              <a:t>how many bits in the physical address specify </a:t>
            </a:r>
            <a:r>
              <a:rPr lang="en-US" altLang="zh-CN" sz="2400" u="sng" dirty="0">
                <a:solidFill>
                  <a:srgbClr val="0000FF"/>
                </a:solidFill>
                <a:latin typeface="微软雅黑" panose="020B0503020204020204" pitchFamily="34" charset="-122"/>
                <a:ea typeface="微软雅黑" panose="020B0503020204020204" pitchFamily="34" charset="-122"/>
              </a:rPr>
              <a:t>the frame number</a:t>
            </a:r>
            <a:r>
              <a:rPr lang="en-US" altLang="zh-CN" sz="2400" u="sng" dirty="0" smtClean="0">
                <a:latin typeface="微软雅黑" panose="020B0503020204020204" pitchFamily="34" charset="-122"/>
                <a:ea typeface="微软雅黑" panose="020B0503020204020204" pitchFamily="34" charset="-122"/>
              </a:rPr>
              <a:t>?</a:t>
            </a:r>
          </a:p>
          <a:p>
            <a:pPr marL="1257300" lvl="2"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15</a:t>
            </a:r>
            <a:r>
              <a:rPr lang="en-US" altLang="zh-CN" sz="2400" dirty="0">
                <a:latin typeface="微软雅黑" panose="020B0503020204020204" pitchFamily="34" charset="-122"/>
                <a:ea typeface="微软雅黑" panose="020B0503020204020204" pitchFamily="34" charset="-122"/>
              </a:rPr>
              <a:t>= the length of entries in the page table -1 </a:t>
            </a:r>
          </a:p>
          <a:p>
            <a:pPr marL="576263" lvl="1" indent="-196850">
              <a:lnSpc>
                <a:spcPct val="100000"/>
              </a:lnSpc>
            </a:pPr>
            <a:r>
              <a:rPr lang="en-US" altLang="zh-CN" sz="2400" dirty="0">
                <a:latin typeface="微软雅黑" panose="020B0503020204020204" pitchFamily="34" charset="-122"/>
                <a:ea typeface="微软雅黑" panose="020B0503020204020204" pitchFamily="34" charset="-122"/>
              </a:rPr>
              <a:t>               =16 -1  (bits)</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1257300" lvl="2" indent="-342900">
              <a:lnSpc>
                <a:spcPct val="110000"/>
              </a:lnSpc>
              <a:spcBef>
                <a:spcPts val="600"/>
              </a:spcBef>
              <a:buClr>
                <a:srgbClr val="FF0000"/>
              </a:buClr>
              <a:buSzPct val="80000"/>
              <a:buFont typeface="Wingdings" panose="05000000000000000000" pitchFamily="2" charset="2"/>
              <a:buChar char="n"/>
            </a:pPr>
            <a:endParaRPr lang="en-US" altLang="zh-CN" sz="2400" u="sng" dirty="0" smtClean="0">
              <a:latin typeface="微软雅黑" panose="020B0503020204020204" pitchFamily="34" charset="-122"/>
              <a:ea typeface="微软雅黑" panose="020B0503020204020204" pitchFamily="34" charset="-122"/>
            </a:endParaRPr>
          </a:p>
          <a:p>
            <a:pPr marL="1257300" lvl="2" indent="-342900">
              <a:lnSpc>
                <a:spcPct val="110000"/>
              </a:lnSpc>
              <a:spcBef>
                <a:spcPts val="600"/>
              </a:spcBef>
              <a:buClr>
                <a:srgbClr val="FF0000"/>
              </a:buClr>
              <a:buSzPct val="80000"/>
              <a:buFont typeface="Wingdings" panose="05000000000000000000" pitchFamily="2" charset="2"/>
              <a:buChar char="n"/>
            </a:pPr>
            <a:endParaRPr lang="en-US" altLang="zh-CN" sz="2400" u="sng" dirty="0" smtClean="0">
              <a:latin typeface="微软雅黑" panose="020B0503020204020204" pitchFamily="34" charset="-122"/>
              <a:ea typeface="微软雅黑" panose="020B0503020204020204" pitchFamily="34" charset="-122"/>
            </a:endParaRPr>
          </a:p>
          <a:p>
            <a:pPr>
              <a:lnSpc>
                <a:spcPct val="100000"/>
              </a:lnSpc>
            </a:pPr>
            <a:endParaRPr lang="zh-CN" altLang="en-US"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lvl="1" algn="ctr"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4 </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01308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a:t>
            </a:fld>
            <a:endParaRPr kumimoji="1" lang="zh-CN" altLang="en-US" dirty="0"/>
          </a:p>
        </p:txBody>
      </p:sp>
      <p:sp>
        <p:nvSpPr>
          <p:cNvPr id="7" name="Rectangle 2"/>
          <p:cNvSpPr>
            <a:spLocks noChangeArrowheads="1"/>
          </p:cNvSpPr>
          <p:nvPr/>
        </p:nvSpPr>
        <p:spPr bwMode="auto">
          <a:xfrm>
            <a:off x="2228850" y="635000"/>
            <a:ext cx="2667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微软雅黑" panose="020B0503020204020204" pitchFamily="34" charset="-122"/>
                <a:ea typeface="微软雅黑" panose="020B0503020204020204" pitchFamily="34" charset="-122"/>
              </a:rPr>
              <a:t>page number </a:t>
            </a:r>
          </a:p>
        </p:txBody>
      </p:sp>
      <p:sp>
        <p:nvSpPr>
          <p:cNvPr id="8" name="Text Box 3"/>
          <p:cNvSpPr txBox="1">
            <a:spLocks noChangeArrowheads="1"/>
          </p:cNvSpPr>
          <p:nvPr/>
        </p:nvSpPr>
        <p:spPr bwMode="auto">
          <a:xfrm>
            <a:off x="2076450" y="1016000"/>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18</a:t>
            </a:r>
          </a:p>
        </p:txBody>
      </p:sp>
      <p:sp>
        <p:nvSpPr>
          <p:cNvPr id="9" name="Text Box 4"/>
          <p:cNvSpPr txBox="1">
            <a:spLocks noChangeArrowheads="1"/>
          </p:cNvSpPr>
          <p:nvPr/>
        </p:nvSpPr>
        <p:spPr bwMode="auto">
          <a:xfrm>
            <a:off x="4514850" y="1016000"/>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10</a:t>
            </a:r>
          </a:p>
        </p:txBody>
      </p:sp>
      <p:sp>
        <p:nvSpPr>
          <p:cNvPr id="10" name="Rectangle 5"/>
          <p:cNvSpPr>
            <a:spLocks noChangeArrowheads="1"/>
          </p:cNvSpPr>
          <p:nvPr/>
        </p:nvSpPr>
        <p:spPr bwMode="auto">
          <a:xfrm>
            <a:off x="4895850" y="635000"/>
            <a:ext cx="3048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微软雅黑" panose="020B0503020204020204" pitchFamily="34" charset="-122"/>
                <a:ea typeface="微软雅黑" panose="020B0503020204020204" pitchFamily="34" charset="-122"/>
              </a:rPr>
              <a:t>page/frame offset </a:t>
            </a:r>
          </a:p>
        </p:txBody>
      </p:sp>
      <p:sp>
        <p:nvSpPr>
          <p:cNvPr id="11" name="Text Box 6"/>
          <p:cNvSpPr txBox="1">
            <a:spLocks noChangeArrowheads="1"/>
          </p:cNvSpPr>
          <p:nvPr/>
        </p:nvSpPr>
        <p:spPr bwMode="auto">
          <a:xfrm>
            <a:off x="4819650" y="1016000"/>
            <a:ext cx="4106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 9</a:t>
            </a:r>
          </a:p>
        </p:txBody>
      </p:sp>
      <p:sp>
        <p:nvSpPr>
          <p:cNvPr id="12" name="Text Box 7"/>
          <p:cNvSpPr txBox="1">
            <a:spLocks noChangeArrowheads="1"/>
          </p:cNvSpPr>
          <p:nvPr/>
        </p:nvSpPr>
        <p:spPr bwMode="auto">
          <a:xfrm>
            <a:off x="7715250" y="1016000"/>
            <a:ext cx="335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0</a:t>
            </a:r>
          </a:p>
        </p:txBody>
      </p:sp>
      <p:sp>
        <p:nvSpPr>
          <p:cNvPr id="13" name="Text Box 8"/>
          <p:cNvSpPr txBox="1">
            <a:spLocks noChangeArrowheads="1"/>
          </p:cNvSpPr>
          <p:nvPr/>
        </p:nvSpPr>
        <p:spPr bwMode="auto">
          <a:xfrm>
            <a:off x="4210050" y="122238"/>
            <a:ext cx="35502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Logical Address Space</a:t>
            </a:r>
          </a:p>
        </p:txBody>
      </p:sp>
      <p:sp>
        <p:nvSpPr>
          <p:cNvPr id="14" name="Rectangle 9"/>
          <p:cNvSpPr>
            <a:spLocks noChangeArrowheads="1"/>
          </p:cNvSpPr>
          <p:nvPr/>
        </p:nvSpPr>
        <p:spPr bwMode="auto">
          <a:xfrm>
            <a:off x="3067050" y="2463800"/>
            <a:ext cx="3733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000">
              <a:latin typeface="微软雅黑" panose="020B0503020204020204" pitchFamily="34" charset="-122"/>
              <a:ea typeface="微软雅黑" panose="020B0503020204020204" pitchFamily="34" charset="-122"/>
            </a:endParaRPr>
          </a:p>
        </p:txBody>
      </p:sp>
      <p:sp>
        <p:nvSpPr>
          <p:cNvPr id="15" name="Rectangle 10"/>
          <p:cNvSpPr>
            <a:spLocks noChangeArrowheads="1"/>
          </p:cNvSpPr>
          <p:nvPr/>
        </p:nvSpPr>
        <p:spPr bwMode="auto">
          <a:xfrm>
            <a:off x="2686050" y="2463800"/>
            <a:ext cx="381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latin typeface="微软雅黑" panose="020B0503020204020204" pitchFamily="34" charset="-122"/>
              <a:ea typeface="微软雅黑" panose="020B0503020204020204" pitchFamily="34" charset="-122"/>
            </a:endParaRPr>
          </a:p>
        </p:txBody>
      </p:sp>
      <p:sp>
        <p:nvSpPr>
          <p:cNvPr id="16" name="Text Box 11"/>
          <p:cNvSpPr txBox="1">
            <a:spLocks noChangeArrowheads="1"/>
          </p:cNvSpPr>
          <p:nvPr/>
        </p:nvSpPr>
        <p:spPr bwMode="auto">
          <a:xfrm>
            <a:off x="3143250" y="2082800"/>
            <a:ext cx="33877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a:latin typeface="微软雅黑" panose="020B0503020204020204" pitchFamily="34" charset="-122"/>
                <a:ea typeface="微软雅黑" panose="020B0503020204020204" pitchFamily="34" charset="-122"/>
              </a:rPr>
              <a:t>15 high bits of physical address</a:t>
            </a:r>
            <a:endParaRPr lang="zh-CN" altLang="en-US" sz="2000">
              <a:latin typeface="微软雅黑" panose="020B0503020204020204" pitchFamily="34" charset="-122"/>
              <a:ea typeface="微软雅黑" panose="020B0503020204020204" pitchFamily="34" charset="-122"/>
            </a:endParaRPr>
          </a:p>
        </p:txBody>
      </p:sp>
      <p:sp>
        <p:nvSpPr>
          <p:cNvPr id="17" name="Text Box 12"/>
          <p:cNvSpPr txBox="1">
            <a:spLocks noChangeArrowheads="1"/>
          </p:cNvSpPr>
          <p:nvPr/>
        </p:nvSpPr>
        <p:spPr bwMode="auto">
          <a:xfrm>
            <a:off x="2686050" y="2006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微软雅黑" panose="020B0503020204020204" pitchFamily="34" charset="-122"/>
                <a:ea typeface="微软雅黑" panose="020B0503020204020204" pitchFamily="34" charset="-122"/>
              </a:rPr>
              <a:t>v</a:t>
            </a:r>
          </a:p>
        </p:txBody>
      </p:sp>
      <p:sp>
        <p:nvSpPr>
          <p:cNvPr id="18" name="Rectangle 13"/>
          <p:cNvSpPr>
            <a:spLocks noChangeArrowheads="1"/>
          </p:cNvSpPr>
          <p:nvPr/>
        </p:nvSpPr>
        <p:spPr bwMode="auto">
          <a:xfrm>
            <a:off x="3067050" y="2844800"/>
            <a:ext cx="3733800" cy="3810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000">
              <a:latin typeface="微软雅黑" panose="020B0503020204020204" pitchFamily="34" charset="-122"/>
              <a:ea typeface="微软雅黑" panose="020B0503020204020204" pitchFamily="34" charset="-122"/>
            </a:endParaRPr>
          </a:p>
        </p:txBody>
      </p:sp>
      <p:sp>
        <p:nvSpPr>
          <p:cNvPr id="19" name="Rectangle 14"/>
          <p:cNvSpPr>
            <a:spLocks noChangeArrowheads="1"/>
          </p:cNvSpPr>
          <p:nvPr/>
        </p:nvSpPr>
        <p:spPr bwMode="auto">
          <a:xfrm>
            <a:off x="2686050" y="2844800"/>
            <a:ext cx="381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3067050" y="3911600"/>
            <a:ext cx="3733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000">
              <a:latin typeface="微软雅黑" panose="020B0503020204020204" pitchFamily="34" charset="-122"/>
              <a:ea typeface="微软雅黑" panose="020B0503020204020204" pitchFamily="34" charset="-122"/>
            </a:endParaRPr>
          </a:p>
        </p:txBody>
      </p:sp>
      <p:sp>
        <p:nvSpPr>
          <p:cNvPr id="21" name="Rectangle 16"/>
          <p:cNvSpPr>
            <a:spLocks noChangeArrowheads="1"/>
          </p:cNvSpPr>
          <p:nvPr/>
        </p:nvSpPr>
        <p:spPr bwMode="auto">
          <a:xfrm>
            <a:off x="2686050" y="3911600"/>
            <a:ext cx="381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latin typeface="微软雅黑" panose="020B0503020204020204" pitchFamily="34" charset="-122"/>
              <a:ea typeface="微软雅黑" panose="020B0503020204020204" pitchFamily="34" charset="-122"/>
            </a:endParaRPr>
          </a:p>
        </p:txBody>
      </p:sp>
      <p:sp>
        <p:nvSpPr>
          <p:cNvPr id="22" name="Rectangle 17"/>
          <p:cNvSpPr>
            <a:spLocks noChangeArrowheads="1"/>
          </p:cNvSpPr>
          <p:nvPr/>
        </p:nvSpPr>
        <p:spPr bwMode="auto">
          <a:xfrm>
            <a:off x="3067050" y="4292600"/>
            <a:ext cx="3733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000">
              <a:latin typeface="微软雅黑" panose="020B0503020204020204" pitchFamily="34" charset="-122"/>
              <a:ea typeface="微软雅黑" panose="020B0503020204020204" pitchFamily="34" charset="-122"/>
            </a:endParaRPr>
          </a:p>
        </p:txBody>
      </p:sp>
      <p:sp>
        <p:nvSpPr>
          <p:cNvPr id="23" name="Rectangle 18"/>
          <p:cNvSpPr>
            <a:spLocks noChangeArrowheads="1"/>
          </p:cNvSpPr>
          <p:nvPr/>
        </p:nvSpPr>
        <p:spPr bwMode="auto">
          <a:xfrm>
            <a:off x="2686050" y="4292600"/>
            <a:ext cx="381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latin typeface="微软雅黑" panose="020B0503020204020204" pitchFamily="34" charset="-122"/>
              <a:ea typeface="微软雅黑" panose="020B0503020204020204" pitchFamily="34" charset="-122"/>
            </a:endParaRPr>
          </a:p>
        </p:txBody>
      </p:sp>
      <p:sp>
        <p:nvSpPr>
          <p:cNvPr id="24" name="Text Box 19"/>
          <p:cNvSpPr txBox="1">
            <a:spLocks noChangeArrowheads="1"/>
          </p:cNvSpPr>
          <p:nvPr/>
        </p:nvSpPr>
        <p:spPr bwMode="auto">
          <a:xfrm>
            <a:off x="4357727" y="3378200"/>
            <a:ext cx="553998" cy="41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a:latin typeface="微软雅黑" panose="020B0503020204020204" pitchFamily="34" charset="-122"/>
                <a:ea typeface="微软雅黑" panose="020B0503020204020204" pitchFamily="34" charset="-122"/>
              </a:rPr>
              <a:t>….</a:t>
            </a:r>
          </a:p>
        </p:txBody>
      </p:sp>
      <p:sp>
        <p:nvSpPr>
          <p:cNvPr id="25" name="AutoShape 20"/>
          <p:cNvSpPr>
            <a:spLocks/>
          </p:cNvSpPr>
          <p:nvPr/>
        </p:nvSpPr>
        <p:spPr bwMode="auto">
          <a:xfrm>
            <a:off x="2381250" y="2463800"/>
            <a:ext cx="228600" cy="2209800"/>
          </a:xfrm>
          <a:prstGeom prst="leftBrace">
            <a:avLst>
              <a:gd name="adj1" fmla="val 805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 name="Text Box 21"/>
          <p:cNvSpPr txBox="1">
            <a:spLocks noChangeArrowheads="1"/>
          </p:cNvSpPr>
          <p:nvPr/>
        </p:nvSpPr>
        <p:spPr bwMode="auto">
          <a:xfrm>
            <a:off x="1532419" y="3073400"/>
            <a:ext cx="101662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a:latin typeface="微软雅黑" panose="020B0503020204020204" pitchFamily="34" charset="-122"/>
                <a:ea typeface="微软雅黑" panose="020B0503020204020204" pitchFamily="34" charset="-122"/>
              </a:rPr>
              <a:t>512</a:t>
            </a:r>
          </a:p>
          <a:p>
            <a:pPr algn="ctr" eaLnBrk="1" hangingPunct="1"/>
            <a:r>
              <a:rPr lang="zh-CN" altLang="en-US">
                <a:latin typeface="微软雅黑" panose="020B0503020204020204" pitchFamily="34" charset="-122"/>
                <a:ea typeface="微软雅黑" panose="020B0503020204020204" pitchFamily="34" charset="-122"/>
              </a:rPr>
              <a:t>=2</a:t>
            </a:r>
            <a:r>
              <a:rPr lang="zh-CN" altLang="en-US" baseline="30000">
                <a:latin typeface="微软雅黑" panose="020B0503020204020204" pitchFamily="34" charset="-122"/>
                <a:ea typeface="微软雅黑" panose="020B0503020204020204" pitchFamily="34" charset="-122"/>
              </a:rPr>
              <a:t>9</a:t>
            </a:r>
          </a:p>
          <a:p>
            <a:pPr algn="ctr" eaLnBrk="1" hangingPunct="1"/>
            <a:r>
              <a:rPr lang="en-US" altLang="zh-CN" sz="2000">
                <a:latin typeface="微软雅黑" panose="020B0503020204020204" pitchFamily="34" charset="-122"/>
                <a:ea typeface="微软雅黑" panose="020B0503020204020204" pitchFamily="34" charset="-122"/>
              </a:rPr>
              <a:t>entries</a:t>
            </a:r>
          </a:p>
        </p:txBody>
      </p:sp>
      <p:sp>
        <p:nvSpPr>
          <p:cNvPr id="27" name="Text Box 22"/>
          <p:cNvSpPr txBox="1">
            <a:spLocks noChangeArrowheads="1"/>
          </p:cNvSpPr>
          <p:nvPr/>
        </p:nvSpPr>
        <p:spPr bwMode="auto">
          <a:xfrm>
            <a:off x="6572250" y="4597400"/>
            <a:ext cx="335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0</a:t>
            </a:r>
          </a:p>
        </p:txBody>
      </p:sp>
      <p:sp>
        <p:nvSpPr>
          <p:cNvPr id="28" name="Text Box 23"/>
          <p:cNvSpPr txBox="1">
            <a:spLocks noChangeArrowheads="1"/>
          </p:cNvSpPr>
          <p:nvPr/>
        </p:nvSpPr>
        <p:spPr bwMode="auto">
          <a:xfrm>
            <a:off x="2990850" y="4597400"/>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14</a:t>
            </a:r>
          </a:p>
        </p:txBody>
      </p:sp>
      <p:sp>
        <p:nvSpPr>
          <p:cNvPr id="29" name="Text Box 24"/>
          <p:cNvSpPr txBox="1">
            <a:spLocks noChangeArrowheads="1"/>
          </p:cNvSpPr>
          <p:nvPr/>
        </p:nvSpPr>
        <p:spPr bwMode="auto">
          <a:xfrm>
            <a:off x="2533650" y="4597400"/>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15</a:t>
            </a:r>
          </a:p>
        </p:txBody>
      </p:sp>
      <p:sp>
        <p:nvSpPr>
          <p:cNvPr id="30" name="Line 25"/>
          <p:cNvSpPr>
            <a:spLocks noChangeShapeType="1"/>
          </p:cNvSpPr>
          <p:nvPr/>
        </p:nvSpPr>
        <p:spPr bwMode="auto">
          <a:xfrm>
            <a:off x="2686050" y="3225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Line 26"/>
          <p:cNvSpPr>
            <a:spLocks noChangeShapeType="1"/>
          </p:cNvSpPr>
          <p:nvPr/>
        </p:nvSpPr>
        <p:spPr bwMode="auto">
          <a:xfrm>
            <a:off x="6800850" y="3225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 name="Text Box 27"/>
          <p:cNvSpPr txBox="1">
            <a:spLocks noChangeArrowheads="1"/>
          </p:cNvSpPr>
          <p:nvPr/>
        </p:nvSpPr>
        <p:spPr bwMode="auto">
          <a:xfrm>
            <a:off x="6800850" y="3302000"/>
            <a:ext cx="9947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微软雅黑" panose="020B0503020204020204" pitchFamily="34" charset="-122"/>
                <a:ea typeface="微软雅黑" panose="020B0503020204020204" pitchFamily="34" charset="-122"/>
              </a:rPr>
              <a:t>Page </a:t>
            </a:r>
          </a:p>
          <a:p>
            <a:pPr eaLnBrk="1" hangingPunct="1"/>
            <a:r>
              <a:rPr lang="en-US" altLang="zh-CN">
                <a:latin typeface="微软雅黑" panose="020B0503020204020204" pitchFamily="34" charset="-122"/>
                <a:ea typeface="微软雅黑" panose="020B0503020204020204" pitchFamily="34" charset="-122"/>
              </a:rPr>
              <a:t>Table</a:t>
            </a:r>
          </a:p>
        </p:txBody>
      </p:sp>
      <p:sp>
        <p:nvSpPr>
          <p:cNvPr id="33" name="Line 28"/>
          <p:cNvSpPr>
            <a:spLocks noChangeShapeType="1"/>
          </p:cNvSpPr>
          <p:nvPr/>
        </p:nvSpPr>
        <p:spPr bwMode="auto">
          <a:xfrm>
            <a:off x="3524250" y="1092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 name="Line 29"/>
          <p:cNvSpPr>
            <a:spLocks noChangeShapeType="1"/>
          </p:cNvSpPr>
          <p:nvPr/>
        </p:nvSpPr>
        <p:spPr bwMode="auto">
          <a:xfrm flipH="1">
            <a:off x="2152650" y="1854200"/>
            <a:ext cx="1371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 name="Line 30"/>
          <p:cNvSpPr>
            <a:spLocks noChangeShapeType="1"/>
          </p:cNvSpPr>
          <p:nvPr/>
        </p:nvSpPr>
        <p:spPr bwMode="auto">
          <a:xfrm>
            <a:off x="2152650" y="18542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 name="Line 31"/>
          <p:cNvSpPr>
            <a:spLocks noChangeShapeType="1"/>
          </p:cNvSpPr>
          <p:nvPr/>
        </p:nvSpPr>
        <p:spPr bwMode="auto">
          <a:xfrm>
            <a:off x="2152650" y="3073400"/>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 name="AutoShape 32"/>
          <p:cNvSpPr>
            <a:spLocks noChangeArrowheads="1"/>
          </p:cNvSpPr>
          <p:nvPr/>
        </p:nvSpPr>
        <p:spPr bwMode="auto">
          <a:xfrm>
            <a:off x="8248650" y="2692400"/>
            <a:ext cx="1676400" cy="762000"/>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latin typeface="微软雅黑" panose="020B0503020204020204" pitchFamily="34" charset="-122"/>
                <a:ea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rPr>
              <a:t>concatenate</a:t>
            </a:r>
          </a:p>
        </p:txBody>
      </p:sp>
      <p:sp>
        <p:nvSpPr>
          <p:cNvPr id="38" name="Line 34"/>
          <p:cNvSpPr>
            <a:spLocks noChangeShapeType="1"/>
          </p:cNvSpPr>
          <p:nvPr/>
        </p:nvSpPr>
        <p:spPr bwMode="auto">
          <a:xfrm>
            <a:off x="6419850" y="10922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 name="Line 35"/>
          <p:cNvSpPr>
            <a:spLocks noChangeShapeType="1"/>
          </p:cNvSpPr>
          <p:nvPr/>
        </p:nvSpPr>
        <p:spPr bwMode="auto">
          <a:xfrm>
            <a:off x="6419850" y="1778000"/>
            <a:ext cx="2667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 name="Line 36"/>
          <p:cNvSpPr>
            <a:spLocks noChangeShapeType="1"/>
          </p:cNvSpPr>
          <p:nvPr/>
        </p:nvSpPr>
        <p:spPr bwMode="auto">
          <a:xfrm>
            <a:off x="9086850" y="1778000"/>
            <a:ext cx="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 name="Rectangle 37"/>
          <p:cNvSpPr>
            <a:spLocks noChangeArrowheads="1"/>
          </p:cNvSpPr>
          <p:nvPr/>
        </p:nvSpPr>
        <p:spPr bwMode="auto">
          <a:xfrm>
            <a:off x="3524250" y="5740400"/>
            <a:ext cx="37338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000">
              <a:latin typeface="微软雅黑" panose="020B0503020204020204" pitchFamily="34" charset="-122"/>
              <a:ea typeface="微软雅黑" panose="020B0503020204020204" pitchFamily="34" charset="-122"/>
            </a:endParaRPr>
          </a:p>
        </p:txBody>
      </p:sp>
      <p:sp>
        <p:nvSpPr>
          <p:cNvPr id="42" name="Rectangle 38"/>
          <p:cNvSpPr>
            <a:spLocks noChangeArrowheads="1"/>
          </p:cNvSpPr>
          <p:nvPr/>
        </p:nvSpPr>
        <p:spPr bwMode="auto">
          <a:xfrm>
            <a:off x="7258050" y="5740400"/>
            <a:ext cx="3048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微软雅黑" panose="020B0503020204020204" pitchFamily="34" charset="-122"/>
                <a:ea typeface="微软雅黑" panose="020B0503020204020204" pitchFamily="34" charset="-122"/>
              </a:rPr>
              <a:t>10 low  bits</a:t>
            </a:r>
          </a:p>
        </p:txBody>
      </p:sp>
      <p:sp>
        <p:nvSpPr>
          <p:cNvPr id="43" name="Text Box 39"/>
          <p:cNvSpPr txBox="1">
            <a:spLocks noChangeArrowheads="1"/>
          </p:cNvSpPr>
          <p:nvPr/>
        </p:nvSpPr>
        <p:spPr bwMode="auto">
          <a:xfrm>
            <a:off x="4895850" y="5740400"/>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zh-CN" altLang="en-US" sz="2000">
                <a:latin typeface="微软雅黑" panose="020B0503020204020204" pitchFamily="34" charset="-122"/>
                <a:ea typeface="微软雅黑" panose="020B0503020204020204" pitchFamily="34" charset="-122"/>
              </a:rPr>
              <a:t>15 </a:t>
            </a:r>
            <a:r>
              <a:rPr lang="en-US" altLang="zh-CN" sz="2000">
                <a:latin typeface="微软雅黑" panose="020B0503020204020204" pitchFamily="34" charset="-122"/>
                <a:ea typeface="微软雅黑" panose="020B0503020204020204" pitchFamily="34" charset="-122"/>
              </a:rPr>
              <a:t>high bits</a:t>
            </a:r>
          </a:p>
        </p:txBody>
      </p:sp>
      <p:sp>
        <p:nvSpPr>
          <p:cNvPr id="44" name="AutoShape 40"/>
          <p:cNvSpPr>
            <a:spLocks/>
          </p:cNvSpPr>
          <p:nvPr/>
        </p:nvSpPr>
        <p:spPr bwMode="auto">
          <a:xfrm rot="5400000">
            <a:off x="6724650" y="2235200"/>
            <a:ext cx="304800" cy="6705600"/>
          </a:xfrm>
          <a:prstGeom prst="leftBrace">
            <a:avLst>
              <a:gd name="adj1" fmla="val 1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5" name="Line 41"/>
          <p:cNvSpPr>
            <a:spLocks noChangeShapeType="1"/>
          </p:cNvSpPr>
          <p:nvPr/>
        </p:nvSpPr>
        <p:spPr bwMode="auto">
          <a:xfrm>
            <a:off x="9086850" y="34544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 name="Line 42"/>
          <p:cNvSpPr>
            <a:spLocks noChangeShapeType="1"/>
          </p:cNvSpPr>
          <p:nvPr/>
        </p:nvSpPr>
        <p:spPr bwMode="auto">
          <a:xfrm flipH="1">
            <a:off x="6877050" y="5207000"/>
            <a:ext cx="2209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 name="Line 43"/>
          <p:cNvSpPr>
            <a:spLocks noChangeShapeType="1"/>
          </p:cNvSpPr>
          <p:nvPr/>
        </p:nvSpPr>
        <p:spPr bwMode="auto">
          <a:xfrm>
            <a:off x="6877050" y="52070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Text Box 44"/>
          <p:cNvSpPr txBox="1">
            <a:spLocks noChangeArrowheads="1"/>
          </p:cNvSpPr>
          <p:nvPr/>
        </p:nvSpPr>
        <p:spPr bwMode="auto">
          <a:xfrm>
            <a:off x="5184775" y="6162675"/>
            <a:ext cx="35903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a:latin typeface="微软雅黑" panose="020B0503020204020204" pitchFamily="34" charset="-122"/>
                <a:ea typeface="微软雅黑" panose="020B0503020204020204" pitchFamily="34" charset="-122"/>
              </a:rPr>
              <a:t>Physical Address Space</a:t>
            </a:r>
          </a:p>
        </p:txBody>
      </p:sp>
      <p:sp>
        <p:nvSpPr>
          <p:cNvPr id="49" name="Text Box 46"/>
          <p:cNvSpPr txBox="1">
            <a:spLocks noChangeArrowheads="1"/>
          </p:cNvSpPr>
          <p:nvPr/>
        </p:nvSpPr>
        <p:spPr bwMode="auto">
          <a:xfrm>
            <a:off x="4286250" y="2828925"/>
            <a:ext cx="10615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a:latin typeface="微软雅黑" panose="020B0503020204020204" pitchFamily="34" charset="-122"/>
                <a:ea typeface="微软雅黑" panose="020B0503020204020204" pitchFamily="34" charset="-122"/>
              </a:rPr>
              <a:t>frame#</a:t>
            </a:r>
          </a:p>
        </p:txBody>
      </p:sp>
      <p:sp>
        <p:nvSpPr>
          <p:cNvPr id="50" name="Line 47"/>
          <p:cNvSpPr>
            <a:spLocks noChangeShapeType="1"/>
          </p:cNvSpPr>
          <p:nvPr/>
        </p:nvSpPr>
        <p:spPr bwMode="auto">
          <a:xfrm>
            <a:off x="6739924" y="3073400"/>
            <a:ext cx="15087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286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454083"/>
          </a:xfrm>
        </p:spPr>
        <p:txBody>
          <a:bodyPr/>
          <a:lstStyle/>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 how many bits in the physical address specify the offset within the  frame</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10 </a:t>
            </a:r>
            <a:r>
              <a:rPr lang="en-US" altLang="zh-CN" sz="2400" dirty="0">
                <a:latin typeface="微软雅黑" panose="020B0503020204020204" pitchFamily="34" charset="-122"/>
                <a:ea typeface="微软雅黑" panose="020B0503020204020204" pitchFamily="34" charset="-122"/>
              </a:rPr>
              <a:t>= log</a:t>
            </a:r>
            <a:r>
              <a:rPr lang="en-US" altLang="zh-CN" sz="2400" baseline="-30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size of a frame</a:t>
            </a:r>
            <a:r>
              <a:rPr lang="zh-CN" altLang="en-US" sz="2400" dirty="0">
                <a:latin typeface="微软雅黑" panose="020B0503020204020204" pitchFamily="34" charset="-122"/>
                <a:ea typeface="微软雅黑" panose="020B0503020204020204" pitchFamily="34" charset="-122"/>
              </a:rPr>
              <a:t>) = </a:t>
            </a:r>
            <a:r>
              <a:rPr lang="en-US" altLang="zh-CN" sz="2400" dirty="0">
                <a:latin typeface="微软雅黑" panose="020B0503020204020204" pitchFamily="34" charset="-122"/>
                <a:ea typeface="微软雅黑" panose="020B0503020204020204" pitchFamily="34" charset="-122"/>
              </a:rPr>
              <a:t>log</a:t>
            </a:r>
            <a:r>
              <a:rPr lang="en-US" altLang="zh-CN" sz="2400" baseline="-30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(1024)  (bits</a:t>
            </a:r>
            <a:r>
              <a:rPr lang="en-US" altLang="zh-CN" sz="2400" dirty="0" smtClean="0">
                <a:latin typeface="微软雅黑" panose="020B0503020204020204" pitchFamily="34" charset="-122"/>
                <a:ea typeface="微软雅黑" panose="020B0503020204020204" pitchFamily="34" charset="-122"/>
              </a:rPr>
              <a: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e ) what is the size of the physical address space </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a:t>
            </a:r>
            <a:r>
              <a:rPr lang="en-US" altLang="zh-CN" sz="2400" baseline="30000" dirty="0" smtClean="0">
                <a:latin typeface="微软雅黑" panose="020B0503020204020204" pitchFamily="34" charset="-122"/>
                <a:ea typeface="微软雅黑" panose="020B0503020204020204" pitchFamily="34" charset="-122"/>
              </a:rPr>
              <a:t>25</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bytes = </a:t>
            </a:r>
            <a:r>
              <a:rPr lang="en-US" altLang="zh-CN" sz="2400" dirty="0">
                <a:solidFill>
                  <a:srgbClr val="FF0000"/>
                </a:solidFill>
                <a:latin typeface="微软雅黑" panose="020B0503020204020204" pitchFamily="34" charset="-122"/>
                <a:ea typeface="微软雅黑" panose="020B0503020204020204" pitchFamily="34" charset="-122"/>
              </a:rPr>
              <a:t>the number of frames </a:t>
            </a:r>
            <a:r>
              <a:rPr lang="en-US" altLang="zh-CN" sz="2400" dirty="0">
                <a:latin typeface="微软雅黑" panose="020B0503020204020204" pitchFamily="34" charset="-122"/>
                <a:ea typeface="微软雅黑" panose="020B0503020204020204" pitchFamily="34" charset="-122"/>
              </a:rPr>
              <a:t>* the size of frames </a:t>
            </a:r>
          </a:p>
          <a:p>
            <a:pPr marL="576263" lvl="1" indent="-196850">
              <a:lnSpc>
                <a:spcPct val="125000"/>
              </a:lnSpc>
            </a:pPr>
            <a:r>
              <a:rPr lang="en-US" altLang="zh-CN" sz="2400" dirty="0">
                <a:latin typeface="微软雅黑" panose="020B0503020204020204" pitchFamily="34" charset="-122"/>
                <a:ea typeface="微软雅黑" panose="020B0503020204020204" pitchFamily="34" charset="-122"/>
              </a:rPr>
              <a:t>                         = </a:t>
            </a:r>
            <a:r>
              <a:rPr lang="en-US" altLang="zh-CN" sz="2400" dirty="0">
                <a:solidFill>
                  <a:srgbClr val="FF0000"/>
                </a:solidFill>
                <a:latin typeface="微软雅黑" panose="020B0503020204020204" pitchFamily="34" charset="-122"/>
                <a:ea typeface="微软雅黑" panose="020B0503020204020204" pitchFamily="34" charset="-122"/>
              </a:rPr>
              <a:t>2</a:t>
            </a:r>
            <a:r>
              <a:rPr lang="en-US" altLang="zh-CN" sz="2400" baseline="30000" dirty="0">
                <a:solidFill>
                  <a:srgbClr val="FF0000"/>
                </a:solidFill>
                <a:latin typeface="微软雅黑" panose="020B0503020204020204" pitchFamily="34" charset="-122"/>
                <a:ea typeface="微软雅黑" panose="020B0503020204020204" pitchFamily="34" charset="-122"/>
              </a:rPr>
              <a:t>(16-1)</a:t>
            </a:r>
            <a:r>
              <a:rPr lang="en-US" altLang="zh-CN" sz="2400" dirty="0">
                <a:latin typeface="微软雅黑" panose="020B0503020204020204" pitchFamily="34" charset="-122"/>
                <a:ea typeface="微软雅黑" panose="020B0503020204020204" pitchFamily="34" charset="-122"/>
              </a:rPr>
              <a:t> *2</a:t>
            </a:r>
            <a:r>
              <a:rPr lang="en-US" altLang="zh-CN" sz="2400" baseline="30000" dirty="0">
                <a:latin typeface="微软雅黑" panose="020B0503020204020204" pitchFamily="34" charset="-122"/>
                <a:ea typeface="微软雅黑" panose="020B0503020204020204" pitchFamily="34" charset="-122"/>
              </a:rPr>
              <a:t>10 </a:t>
            </a:r>
            <a:r>
              <a:rPr lang="en-US" altLang="zh-CN" sz="2400" dirty="0" smtClean="0">
                <a:latin typeface="微软雅黑" panose="020B0503020204020204" pitchFamily="34" charset="-122"/>
                <a:ea typeface="微软雅黑" panose="020B0503020204020204" pitchFamily="34" charset="-122"/>
              </a:rPr>
              <a:t>bytes</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 how many bits are there in a physical address</a:t>
            </a:r>
            <a:r>
              <a:rPr lang="en-US" altLang="zh-CN" sz="2400" dirty="0" smtClean="0">
                <a:latin typeface="微软雅黑" panose="020B0503020204020204" pitchFamily="34" charset="-122"/>
                <a:ea typeface="微软雅黑" panose="020B0503020204020204" pitchFamily="34" charset="-122"/>
              </a:rPr>
              <a:t>?</a:t>
            </a: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25 </a:t>
            </a:r>
            <a:r>
              <a:rPr lang="en-US" altLang="zh-CN" sz="2400" dirty="0">
                <a:latin typeface="微软雅黑" panose="020B0503020204020204" pitchFamily="34" charset="-122"/>
                <a:ea typeface="微软雅黑" panose="020B0503020204020204" pitchFamily="34" charset="-122"/>
              </a:rPr>
              <a:t>= log</a:t>
            </a:r>
            <a:r>
              <a:rPr lang="en-US" altLang="zh-CN" sz="2400" baseline="-30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(the size of physical memory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p>
          <a:p>
            <a:pPr marL="576263" lvl="1" indent="-196850">
              <a:lnSpc>
                <a:spcPct val="125000"/>
              </a:lnSpc>
            </a:pPr>
            <a:r>
              <a:rPr lang="en-US" altLang="zh-CN" sz="2400" dirty="0">
                <a:latin typeface="微软雅黑" panose="020B0503020204020204" pitchFamily="34" charset="-122"/>
                <a:ea typeface="微软雅黑" panose="020B0503020204020204" pitchFamily="34" charset="-122"/>
              </a:rPr>
              <a:t>                 </a:t>
            </a:r>
            <a:r>
              <a:rPr lang="en-US" altLang="zh-CN" sz="2400" b="1" dirty="0">
                <a:solidFill>
                  <a:schemeClr val="folHlink"/>
                </a:solidFill>
                <a:latin typeface="微软雅黑" panose="020B0503020204020204" pitchFamily="34" charset="-122"/>
                <a:ea typeface="微软雅黑" panose="020B0503020204020204" pitchFamily="34" charset="-122"/>
              </a:rPr>
              <a:t>= </a:t>
            </a:r>
            <a:r>
              <a:rPr lang="en-US" altLang="zh-CN" sz="2400" b="1" dirty="0">
                <a:solidFill>
                  <a:srgbClr val="0070C0"/>
                </a:solidFill>
                <a:latin typeface="微软雅黑" panose="020B0503020204020204" pitchFamily="34" charset="-122"/>
                <a:ea typeface="微软雅黑" panose="020B0503020204020204" pitchFamily="34" charset="-122"/>
              </a:rPr>
              <a:t>log</a:t>
            </a:r>
            <a:r>
              <a:rPr lang="en-US" altLang="zh-CN" sz="2400" b="1" baseline="-30000" dirty="0">
                <a:solidFill>
                  <a:srgbClr val="0070C0"/>
                </a:solidFill>
                <a:latin typeface="微软雅黑" panose="020B0503020204020204" pitchFamily="34" charset="-122"/>
                <a:ea typeface="微软雅黑" panose="020B0503020204020204" pitchFamily="34" charset="-122"/>
              </a:rPr>
              <a:t>2 </a:t>
            </a:r>
            <a:r>
              <a:rPr lang="en-US" altLang="zh-CN" sz="2400" b="1" dirty="0">
                <a:solidFill>
                  <a:srgbClr val="0070C0"/>
                </a:solidFill>
                <a:latin typeface="微软雅黑" panose="020B0503020204020204" pitchFamily="34" charset="-122"/>
                <a:ea typeface="微软雅黑" panose="020B0503020204020204" pitchFamily="34" charset="-122"/>
              </a:rPr>
              <a:t>(2</a:t>
            </a:r>
            <a:r>
              <a:rPr lang="en-US" altLang="zh-CN" sz="2400" b="1" baseline="30000" dirty="0">
                <a:solidFill>
                  <a:srgbClr val="0070C0"/>
                </a:solidFill>
                <a:latin typeface="微软雅黑" panose="020B0503020204020204" pitchFamily="34" charset="-122"/>
                <a:ea typeface="微软雅黑" panose="020B0503020204020204" pitchFamily="34" charset="-122"/>
              </a:rPr>
              <a:t>25</a:t>
            </a:r>
            <a:r>
              <a:rPr lang="en-US" altLang="zh-CN" sz="2400" b="1" dirty="0">
                <a:solidFill>
                  <a:srgbClr val="0070C0"/>
                </a:solidFill>
                <a:latin typeface="微软雅黑" panose="020B0503020204020204" pitchFamily="34" charset="-122"/>
                <a:ea typeface="微软雅黑" panose="020B0503020204020204" pitchFamily="34" charset="-122"/>
              </a:rPr>
              <a:t> bytes </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 </a:t>
            </a:r>
            <a:r>
              <a:rPr lang="en-US" altLang="zh-CN" sz="2400" b="1" dirty="0" smtClean="0">
                <a:solidFill>
                  <a:srgbClr val="0070C0"/>
                </a:solidFill>
                <a:latin typeface="微软雅黑" panose="020B0503020204020204" pitchFamily="34" charset="-122"/>
                <a:ea typeface="微软雅黑" panose="020B0503020204020204" pitchFamily="34" charset="-122"/>
              </a:rPr>
              <a:t>bits</a:t>
            </a:r>
            <a:endParaRPr lang="en-US" altLang="zh-CN" sz="2400" b="1" dirty="0">
              <a:solidFill>
                <a:srgbClr val="0070C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lvl="1" algn="l"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4 </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448900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4388</TotalTime>
  <Words>2846</Words>
  <Application>Microsoft Office PowerPoint</Application>
  <PresentationFormat>自定义</PresentationFormat>
  <Paragraphs>437</Paragraphs>
  <Slides>33</Slides>
  <Notes>0</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Office 主题​​</vt:lpstr>
      <vt:lpstr>PowerPoint 演示文稿</vt:lpstr>
      <vt:lpstr>Examples</vt:lpstr>
      <vt:lpstr>例1. 逻辑地址-物理地址变换</vt:lpstr>
      <vt:lpstr>例1. </vt:lpstr>
      <vt:lpstr>例2</vt:lpstr>
      <vt:lpstr>例3</vt:lpstr>
      <vt:lpstr>例4 </vt:lpstr>
      <vt:lpstr>PowerPoint 演示文稿</vt:lpstr>
      <vt:lpstr>例4 </vt:lpstr>
      <vt:lpstr>例5 </vt:lpstr>
      <vt:lpstr>例5 </vt:lpstr>
      <vt:lpstr>例6. EAT in TLB-based paging</vt:lpstr>
      <vt:lpstr>例7</vt:lpstr>
      <vt:lpstr>例7</vt:lpstr>
      <vt:lpstr>例8</vt:lpstr>
      <vt:lpstr>例8</vt:lpstr>
      <vt:lpstr>例8</vt:lpstr>
      <vt:lpstr>例9</vt:lpstr>
      <vt:lpstr>例9</vt:lpstr>
      <vt:lpstr>PowerPoint 演示文稿</vt:lpstr>
      <vt:lpstr>例10 Fig. 8.12</vt:lpstr>
      <vt:lpstr>Fig.8.12.  Two-level page-table scheme</vt:lpstr>
      <vt:lpstr>Fig.8.13 Address-translation scheme  for a two-level 32-bit paging architecture</vt:lpstr>
      <vt:lpstr>PowerPoint 演示文稿</vt:lpstr>
      <vt:lpstr>例11 </vt:lpstr>
      <vt:lpstr>例11 </vt:lpstr>
      <vt:lpstr>例12 内存扩展-CPU利用率-吞吐量</vt:lpstr>
      <vt:lpstr>例12 内存扩展-CPU利用率-吞吐量</vt:lpstr>
      <vt:lpstr>PowerPoint 演示文稿</vt:lpstr>
      <vt:lpstr>例12 内存扩展-CPU利用率-吞吐量</vt:lpstr>
      <vt:lpstr>例12 内存扩展-CPU利用率-吞吐量</vt:lpstr>
      <vt:lpstr>例12 内存扩展-CPU利用率-吞吐量</vt:lpstr>
      <vt:lpstr>补充作业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Thinkpad</cp:lastModifiedBy>
  <cp:revision>424</cp:revision>
  <dcterms:created xsi:type="dcterms:W3CDTF">2020-08-02T02:26:56Z</dcterms:created>
  <dcterms:modified xsi:type="dcterms:W3CDTF">2020-11-09T14:31:42Z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